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4" r:id="rId1"/>
  </p:sldMasterIdLst>
  <p:sldIdLst>
    <p:sldId id="364" r:id="rId2"/>
    <p:sldId id="375" r:id="rId3"/>
    <p:sldId id="376" r:id="rId4"/>
    <p:sldId id="377" r:id="rId5"/>
    <p:sldId id="378" r:id="rId6"/>
    <p:sldId id="379" r:id="rId7"/>
    <p:sldId id="380" r:id="rId8"/>
    <p:sldId id="381" r:id="rId9"/>
    <p:sldId id="365" r:id="rId10"/>
    <p:sldId id="382" r:id="rId11"/>
    <p:sldId id="366" r:id="rId12"/>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2"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7D63A4-9CCC-311A-6E2D-10C0FB0F81A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8E20BB7E-415D-DB15-F3B8-65BCEFDE84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BED9AD5-C24A-6618-1103-314F716F1DA9}"/>
              </a:ext>
            </a:extLst>
          </p:cNvPr>
          <p:cNvSpPr>
            <a:spLocks noGrp="1"/>
          </p:cNvSpPr>
          <p:nvPr>
            <p:ph type="dt" sz="half" idx="10"/>
          </p:nvPr>
        </p:nvSpPr>
        <p:spPr/>
        <p:txBody>
          <a:bodyPr/>
          <a:lstStyle/>
          <a:p>
            <a:fld id="{B61BEF0D-F0BB-DE4B-95CE-6DB70DBA9567}" type="datetimeFigureOut">
              <a:rPr lang="en-US" smtClean="0"/>
              <a:pPr/>
              <a:t>2/18/2025</a:t>
            </a:fld>
            <a:endParaRPr lang="en-US" dirty="0"/>
          </a:p>
        </p:txBody>
      </p:sp>
      <p:sp>
        <p:nvSpPr>
          <p:cNvPr id="5" name="Segnaposto piè di pagina 4">
            <a:extLst>
              <a:ext uri="{FF2B5EF4-FFF2-40B4-BE49-F238E27FC236}">
                <a16:creationId xmlns:a16="http://schemas.microsoft.com/office/drawing/2014/main" id="{434858F8-1EB5-F1A0-F50B-851E231C373A}"/>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230F5C8F-7B45-6998-5712-D4F8571CF5C6}"/>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797705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500B9C-AE5A-5059-ABB9-7603FE39EB1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29DF2A3-A79C-4938-5ED9-2AACF603C2E9}"/>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6FF98B9-EB5C-B28A-0471-42491551CF9D}"/>
              </a:ext>
            </a:extLst>
          </p:cNvPr>
          <p:cNvSpPr>
            <a:spLocks noGrp="1"/>
          </p:cNvSpPr>
          <p:nvPr>
            <p:ph type="dt" sz="half" idx="10"/>
          </p:nvPr>
        </p:nvSpPr>
        <p:spPr/>
        <p:txBody>
          <a:bodyPr/>
          <a:lstStyle/>
          <a:p>
            <a:fld id="{B61BEF0D-F0BB-DE4B-95CE-6DB70DBA9567}" type="datetimeFigureOut">
              <a:rPr lang="en-US" smtClean="0"/>
              <a:pPr/>
              <a:t>2/18/2025</a:t>
            </a:fld>
            <a:endParaRPr lang="en-US" dirty="0"/>
          </a:p>
        </p:txBody>
      </p:sp>
      <p:sp>
        <p:nvSpPr>
          <p:cNvPr id="5" name="Segnaposto piè di pagina 4">
            <a:extLst>
              <a:ext uri="{FF2B5EF4-FFF2-40B4-BE49-F238E27FC236}">
                <a16:creationId xmlns:a16="http://schemas.microsoft.com/office/drawing/2014/main" id="{BA24D97F-E194-0635-4F25-7E29AA572DF6}"/>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2253014E-E0AD-3328-8519-BAFAB7B3951C}"/>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37513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A002D07-21C1-02AC-FBE9-AAF7CB89F91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4DA42A3-8045-5CB4-7728-3E86B1A835F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6C1BC8E-BE27-C6A9-ACE1-D935B2B6EDB9}"/>
              </a:ext>
            </a:extLst>
          </p:cNvPr>
          <p:cNvSpPr>
            <a:spLocks noGrp="1"/>
          </p:cNvSpPr>
          <p:nvPr>
            <p:ph type="dt" sz="half" idx="10"/>
          </p:nvPr>
        </p:nvSpPr>
        <p:spPr/>
        <p:txBody>
          <a:bodyPr/>
          <a:lstStyle/>
          <a:p>
            <a:fld id="{B61BEF0D-F0BB-DE4B-95CE-6DB70DBA9567}" type="datetimeFigureOut">
              <a:rPr lang="en-US" smtClean="0"/>
              <a:pPr/>
              <a:t>2/18/2025</a:t>
            </a:fld>
            <a:endParaRPr lang="en-US" dirty="0"/>
          </a:p>
        </p:txBody>
      </p:sp>
      <p:sp>
        <p:nvSpPr>
          <p:cNvPr id="5" name="Segnaposto piè di pagina 4">
            <a:extLst>
              <a:ext uri="{FF2B5EF4-FFF2-40B4-BE49-F238E27FC236}">
                <a16:creationId xmlns:a16="http://schemas.microsoft.com/office/drawing/2014/main" id="{87A97B83-8F2C-CB02-22C8-D694B370FCEE}"/>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C6AEC740-3A19-F177-0C88-D51831EE4FA9}"/>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77253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3D9926-FC88-8441-E399-1608686C47E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7B22A11-034A-93DE-6BC6-575ACDF6B42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C21FDB0-FBEB-CC8C-F4C0-9C5BBC5B1F35}"/>
              </a:ext>
            </a:extLst>
          </p:cNvPr>
          <p:cNvSpPr>
            <a:spLocks noGrp="1"/>
          </p:cNvSpPr>
          <p:nvPr>
            <p:ph type="dt" sz="half" idx="10"/>
          </p:nvPr>
        </p:nvSpPr>
        <p:spPr/>
        <p:txBody>
          <a:bodyPr/>
          <a:lstStyle/>
          <a:p>
            <a:fld id="{B61BEF0D-F0BB-DE4B-95CE-6DB70DBA9567}" type="datetimeFigureOut">
              <a:rPr lang="en-US" smtClean="0"/>
              <a:pPr/>
              <a:t>2/18/2025</a:t>
            </a:fld>
            <a:endParaRPr lang="en-US" dirty="0"/>
          </a:p>
        </p:txBody>
      </p:sp>
      <p:sp>
        <p:nvSpPr>
          <p:cNvPr id="5" name="Segnaposto piè di pagina 4">
            <a:extLst>
              <a:ext uri="{FF2B5EF4-FFF2-40B4-BE49-F238E27FC236}">
                <a16:creationId xmlns:a16="http://schemas.microsoft.com/office/drawing/2014/main" id="{3CDE7102-3D8D-EC6B-3814-BE41BDE1E6A4}"/>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50D49C74-0364-0EF9-E987-AB59ACE551D7}"/>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64170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F247D3-D76E-4061-AD7F-A4E0319D4B1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42F88A8-5FA8-C807-22F0-BD039037FF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29327713-8ED1-2ACE-0405-E4338DCAB1FF}"/>
              </a:ext>
            </a:extLst>
          </p:cNvPr>
          <p:cNvSpPr>
            <a:spLocks noGrp="1"/>
          </p:cNvSpPr>
          <p:nvPr>
            <p:ph type="dt" sz="half" idx="10"/>
          </p:nvPr>
        </p:nvSpPr>
        <p:spPr/>
        <p:txBody>
          <a:bodyPr/>
          <a:lstStyle/>
          <a:p>
            <a:fld id="{B61BEF0D-F0BB-DE4B-95CE-6DB70DBA9567}" type="datetimeFigureOut">
              <a:rPr lang="en-US" smtClean="0"/>
              <a:pPr/>
              <a:t>2/18/2025</a:t>
            </a:fld>
            <a:endParaRPr lang="en-US" dirty="0"/>
          </a:p>
        </p:txBody>
      </p:sp>
      <p:sp>
        <p:nvSpPr>
          <p:cNvPr id="5" name="Segnaposto piè di pagina 4">
            <a:extLst>
              <a:ext uri="{FF2B5EF4-FFF2-40B4-BE49-F238E27FC236}">
                <a16:creationId xmlns:a16="http://schemas.microsoft.com/office/drawing/2014/main" id="{151D1C5E-9F59-F293-0844-F5D0643C7DE9}"/>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C77CFF4A-4140-C8E5-3A81-929AC9FA01A0}"/>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678616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FD92D1-EEE5-1090-ACF9-49F74F07887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7517759-E3EF-5FFF-F765-C31DEDA47DB0}"/>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54E8D4AC-9365-70FB-B8BF-8CA3BB7606A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474F9C2C-F74E-0CD5-4E59-4B3A79D6B79B}"/>
              </a:ext>
            </a:extLst>
          </p:cNvPr>
          <p:cNvSpPr>
            <a:spLocks noGrp="1"/>
          </p:cNvSpPr>
          <p:nvPr>
            <p:ph type="dt" sz="half" idx="10"/>
          </p:nvPr>
        </p:nvSpPr>
        <p:spPr/>
        <p:txBody>
          <a:bodyPr/>
          <a:lstStyle/>
          <a:p>
            <a:fld id="{B61BEF0D-F0BB-DE4B-95CE-6DB70DBA9567}" type="datetimeFigureOut">
              <a:rPr lang="en-US" smtClean="0"/>
              <a:pPr/>
              <a:t>2/18/2025</a:t>
            </a:fld>
            <a:endParaRPr lang="en-US" dirty="0"/>
          </a:p>
        </p:txBody>
      </p:sp>
      <p:sp>
        <p:nvSpPr>
          <p:cNvPr id="6" name="Segnaposto piè di pagina 5">
            <a:extLst>
              <a:ext uri="{FF2B5EF4-FFF2-40B4-BE49-F238E27FC236}">
                <a16:creationId xmlns:a16="http://schemas.microsoft.com/office/drawing/2014/main" id="{0E490F16-5727-BF84-8706-CE90E6E7A380}"/>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D39D62C4-112E-F1D1-FB8E-C47649E5B8D4}"/>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18058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ED07B3-9F92-2736-F213-A09BEE6BA92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B649423-DAA0-8299-1A99-BAC62A73EC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7825359-B248-274B-AF8B-254C3750E12F}"/>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142474A-F42F-264E-ACD4-3F7A7E22F6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8F71A8E-3D9A-7185-785C-6454BEED12C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4999C08-8213-CB3E-BE8F-16DD8639BD01}"/>
              </a:ext>
            </a:extLst>
          </p:cNvPr>
          <p:cNvSpPr>
            <a:spLocks noGrp="1"/>
          </p:cNvSpPr>
          <p:nvPr>
            <p:ph type="dt" sz="half" idx="10"/>
          </p:nvPr>
        </p:nvSpPr>
        <p:spPr/>
        <p:txBody>
          <a:bodyPr/>
          <a:lstStyle/>
          <a:p>
            <a:fld id="{B61BEF0D-F0BB-DE4B-95CE-6DB70DBA9567}" type="datetimeFigureOut">
              <a:rPr lang="en-US" smtClean="0"/>
              <a:pPr/>
              <a:t>2/18/2025</a:t>
            </a:fld>
            <a:endParaRPr lang="en-US" dirty="0"/>
          </a:p>
        </p:txBody>
      </p:sp>
      <p:sp>
        <p:nvSpPr>
          <p:cNvPr id="8" name="Segnaposto piè di pagina 7">
            <a:extLst>
              <a:ext uri="{FF2B5EF4-FFF2-40B4-BE49-F238E27FC236}">
                <a16:creationId xmlns:a16="http://schemas.microsoft.com/office/drawing/2014/main" id="{989239C5-2508-A662-CC47-66D5A497824B}"/>
              </a:ext>
            </a:extLst>
          </p:cNvPr>
          <p:cNvSpPr>
            <a:spLocks noGrp="1"/>
          </p:cNvSpPr>
          <p:nvPr>
            <p:ph type="ftr" sz="quarter" idx="11"/>
          </p:nvPr>
        </p:nvSpPr>
        <p:spPr/>
        <p:txBody>
          <a:bodyPr/>
          <a:lstStyle/>
          <a:p>
            <a:endParaRPr lang="en-US" dirty="0"/>
          </a:p>
        </p:txBody>
      </p:sp>
      <p:sp>
        <p:nvSpPr>
          <p:cNvPr id="9" name="Segnaposto numero diapositiva 8">
            <a:extLst>
              <a:ext uri="{FF2B5EF4-FFF2-40B4-BE49-F238E27FC236}">
                <a16:creationId xmlns:a16="http://schemas.microsoft.com/office/drawing/2014/main" id="{AF3FA41D-F49C-8CA8-FF24-2F8F6BB985FE}"/>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456197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2C5BC5-5BAF-5567-C64F-75BF5C2C0F8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2769BA1-2CA1-E755-E89B-623B834C2D72}"/>
              </a:ext>
            </a:extLst>
          </p:cNvPr>
          <p:cNvSpPr>
            <a:spLocks noGrp="1"/>
          </p:cNvSpPr>
          <p:nvPr>
            <p:ph type="dt" sz="half" idx="10"/>
          </p:nvPr>
        </p:nvSpPr>
        <p:spPr/>
        <p:txBody>
          <a:bodyPr/>
          <a:lstStyle/>
          <a:p>
            <a:fld id="{B61BEF0D-F0BB-DE4B-95CE-6DB70DBA9567}" type="datetimeFigureOut">
              <a:rPr lang="en-US" smtClean="0"/>
              <a:pPr/>
              <a:t>2/18/2025</a:t>
            </a:fld>
            <a:endParaRPr lang="en-US" dirty="0"/>
          </a:p>
        </p:txBody>
      </p:sp>
      <p:sp>
        <p:nvSpPr>
          <p:cNvPr id="4" name="Segnaposto piè di pagina 3">
            <a:extLst>
              <a:ext uri="{FF2B5EF4-FFF2-40B4-BE49-F238E27FC236}">
                <a16:creationId xmlns:a16="http://schemas.microsoft.com/office/drawing/2014/main" id="{7600F782-E53D-1F18-C305-CA0BEBC76BCA}"/>
              </a:ext>
            </a:extLst>
          </p:cNvPr>
          <p:cNvSpPr>
            <a:spLocks noGrp="1"/>
          </p:cNvSpPr>
          <p:nvPr>
            <p:ph type="ftr" sz="quarter" idx="11"/>
          </p:nvPr>
        </p:nvSpPr>
        <p:spPr/>
        <p:txBody>
          <a:bodyPr/>
          <a:lstStyle/>
          <a:p>
            <a:endParaRPr lang="en-US" dirty="0"/>
          </a:p>
        </p:txBody>
      </p:sp>
      <p:sp>
        <p:nvSpPr>
          <p:cNvPr id="5" name="Segnaposto numero diapositiva 4">
            <a:extLst>
              <a:ext uri="{FF2B5EF4-FFF2-40B4-BE49-F238E27FC236}">
                <a16:creationId xmlns:a16="http://schemas.microsoft.com/office/drawing/2014/main" id="{BECA73AB-9216-EE0F-7899-02943528F889}"/>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08642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0829FB5-470E-E086-6766-C25E1941BB07}"/>
              </a:ext>
            </a:extLst>
          </p:cNvPr>
          <p:cNvSpPr>
            <a:spLocks noGrp="1"/>
          </p:cNvSpPr>
          <p:nvPr>
            <p:ph type="dt" sz="half" idx="10"/>
          </p:nvPr>
        </p:nvSpPr>
        <p:spPr/>
        <p:txBody>
          <a:bodyPr/>
          <a:lstStyle/>
          <a:p>
            <a:fld id="{B61BEF0D-F0BB-DE4B-95CE-6DB70DBA9567}" type="datetimeFigureOut">
              <a:rPr lang="en-US" smtClean="0"/>
              <a:pPr/>
              <a:t>2/18/2025</a:t>
            </a:fld>
            <a:endParaRPr lang="en-US" dirty="0"/>
          </a:p>
        </p:txBody>
      </p:sp>
      <p:sp>
        <p:nvSpPr>
          <p:cNvPr id="3" name="Segnaposto piè di pagina 2">
            <a:extLst>
              <a:ext uri="{FF2B5EF4-FFF2-40B4-BE49-F238E27FC236}">
                <a16:creationId xmlns:a16="http://schemas.microsoft.com/office/drawing/2014/main" id="{D75E7402-D43D-C3FD-F60E-6991BB46553F}"/>
              </a:ext>
            </a:extLst>
          </p:cNvPr>
          <p:cNvSpPr>
            <a:spLocks noGrp="1"/>
          </p:cNvSpPr>
          <p:nvPr>
            <p:ph type="ftr" sz="quarter" idx="11"/>
          </p:nvPr>
        </p:nvSpPr>
        <p:spPr/>
        <p:txBody>
          <a:bodyPr/>
          <a:lstStyle/>
          <a:p>
            <a:endParaRPr lang="en-US" dirty="0"/>
          </a:p>
        </p:txBody>
      </p:sp>
      <p:sp>
        <p:nvSpPr>
          <p:cNvPr id="4" name="Segnaposto numero diapositiva 3">
            <a:extLst>
              <a:ext uri="{FF2B5EF4-FFF2-40B4-BE49-F238E27FC236}">
                <a16:creationId xmlns:a16="http://schemas.microsoft.com/office/drawing/2014/main" id="{861A4CBE-B2CD-FCF5-1F09-FA89F3656522}"/>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45875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C3844C-5BBE-AB8D-CBFF-29A0C4882BD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B7494E0-7725-FEAB-8EB2-82EA1D1406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2967604A-79DF-648E-A16C-7D60378FC4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3A675B6-5A53-3497-9082-2C27919A6EA7}"/>
              </a:ext>
            </a:extLst>
          </p:cNvPr>
          <p:cNvSpPr>
            <a:spLocks noGrp="1"/>
          </p:cNvSpPr>
          <p:nvPr>
            <p:ph type="dt" sz="half" idx="10"/>
          </p:nvPr>
        </p:nvSpPr>
        <p:spPr/>
        <p:txBody>
          <a:bodyPr/>
          <a:lstStyle/>
          <a:p>
            <a:fld id="{B61BEF0D-F0BB-DE4B-95CE-6DB70DBA9567}" type="datetimeFigureOut">
              <a:rPr lang="en-US" smtClean="0"/>
              <a:pPr/>
              <a:t>2/18/2025</a:t>
            </a:fld>
            <a:endParaRPr lang="en-US" dirty="0"/>
          </a:p>
        </p:txBody>
      </p:sp>
      <p:sp>
        <p:nvSpPr>
          <p:cNvPr id="6" name="Segnaposto piè di pagina 5">
            <a:extLst>
              <a:ext uri="{FF2B5EF4-FFF2-40B4-BE49-F238E27FC236}">
                <a16:creationId xmlns:a16="http://schemas.microsoft.com/office/drawing/2014/main" id="{D1690135-0395-8E5C-49B9-78415347C5C9}"/>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140A090A-4879-A353-D9DF-DB0FBA49A5D0}"/>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248116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DCD439-D6E5-CD54-C278-7C6B452338D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009D2C9-FA2F-42B9-8AA5-62FF0C7B8D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A08053B0-C427-90AB-D2D6-BB96B41E89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E918282-AE91-7DFE-0018-9A2634BABD24}"/>
              </a:ext>
            </a:extLst>
          </p:cNvPr>
          <p:cNvSpPr>
            <a:spLocks noGrp="1"/>
          </p:cNvSpPr>
          <p:nvPr>
            <p:ph type="dt" sz="half" idx="10"/>
          </p:nvPr>
        </p:nvSpPr>
        <p:spPr/>
        <p:txBody>
          <a:bodyPr/>
          <a:lstStyle/>
          <a:p>
            <a:fld id="{B61BEF0D-F0BB-DE4B-95CE-6DB70DBA9567}" type="datetimeFigureOut">
              <a:rPr lang="en-US" smtClean="0"/>
              <a:pPr/>
              <a:t>2/18/2025</a:t>
            </a:fld>
            <a:endParaRPr lang="en-US" dirty="0"/>
          </a:p>
        </p:txBody>
      </p:sp>
      <p:sp>
        <p:nvSpPr>
          <p:cNvPr id="6" name="Segnaposto piè di pagina 5">
            <a:extLst>
              <a:ext uri="{FF2B5EF4-FFF2-40B4-BE49-F238E27FC236}">
                <a16:creationId xmlns:a16="http://schemas.microsoft.com/office/drawing/2014/main" id="{55320BBE-9A8D-AA32-8FDD-738644212CF8}"/>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3C91971E-4F6C-0931-6A17-EC69938E85CD}"/>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169638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3673BCB-A2D1-3D18-3238-B404C07F11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9917D93-7209-0C26-B5AC-18BB0D1411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BB2DD60-66A3-4E97-2FBF-C0937613DE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2/18/2025</a:t>
            </a:fld>
            <a:endParaRPr lang="en-US" dirty="0"/>
          </a:p>
        </p:txBody>
      </p:sp>
      <p:sp>
        <p:nvSpPr>
          <p:cNvPr id="5" name="Segnaposto piè di pagina 4">
            <a:extLst>
              <a:ext uri="{FF2B5EF4-FFF2-40B4-BE49-F238E27FC236}">
                <a16:creationId xmlns:a16="http://schemas.microsoft.com/office/drawing/2014/main" id="{5B5B2CA2-6D56-ACB3-4C96-570E5DBD42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egnaposto numero diapositiva 5">
            <a:extLst>
              <a:ext uri="{FF2B5EF4-FFF2-40B4-BE49-F238E27FC236}">
                <a16:creationId xmlns:a16="http://schemas.microsoft.com/office/drawing/2014/main" id="{95A118B1-5851-92CF-D4B3-4FC2EE87DB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72392596"/>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BA4585-643A-7B62-6421-D2C1CCD897E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F6DA35B-6799-23A4-ECE8-0D995B643D14}"/>
              </a:ext>
            </a:extLst>
          </p:cNvPr>
          <p:cNvSpPr>
            <a:spLocks noGrp="1"/>
          </p:cNvSpPr>
          <p:nvPr>
            <p:ph type="ctrTitle"/>
          </p:nvPr>
        </p:nvSpPr>
        <p:spPr>
          <a:xfrm>
            <a:off x="735106" y="479359"/>
            <a:ext cx="10488706" cy="1071536"/>
          </a:xfrm>
        </p:spPr>
        <p:txBody>
          <a:bodyPr>
            <a:normAutofit fontScale="90000"/>
          </a:bodyPr>
          <a:lstStyle/>
          <a:p>
            <a:r>
              <a:rPr lang="it-IT" sz="2000" dirty="0"/>
              <a:t> </a:t>
            </a: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r>
              <a:rPr lang="it-IT" sz="2000" b="1" dirty="0">
                <a:latin typeface="Verdana" panose="020B0604030504040204" pitchFamily="34" charset="0"/>
                <a:ea typeface="Verdana" panose="020B0604030504040204" pitchFamily="34" charset="0"/>
              </a:rPr>
              <a:t>Segreteria Provinciale FLP SCUOLA FOG</a:t>
            </a:r>
            <a:r>
              <a:rPr lang="it-IT" sz="1800" b="1" dirty="0">
                <a:latin typeface="Verdana" panose="020B0604030504040204" pitchFamily="34" charset="0"/>
                <a:ea typeface="Verdana" panose="020B0604030504040204" pitchFamily="34" charset="0"/>
              </a:rPr>
              <a:t>GIA</a:t>
            </a:r>
            <a:r>
              <a:rPr lang="it-IT" sz="1800" b="1" dirty="0"/>
              <a:t> </a:t>
            </a:r>
            <a:br>
              <a:rPr lang="it-IT" sz="1800" b="1" dirty="0"/>
            </a:br>
            <a:endParaRPr lang="it-IT" b="1" dirty="0">
              <a:latin typeface="Verdana" panose="020B0604030504040204" pitchFamily="34" charset="0"/>
              <a:ea typeface="Verdana" panose="020B0604030504040204" pitchFamily="34" charset="0"/>
            </a:endParaRPr>
          </a:p>
        </p:txBody>
      </p:sp>
      <p:sp>
        <p:nvSpPr>
          <p:cNvPr id="3" name="Sottotitolo 2">
            <a:extLst>
              <a:ext uri="{FF2B5EF4-FFF2-40B4-BE49-F238E27FC236}">
                <a16:creationId xmlns:a16="http://schemas.microsoft.com/office/drawing/2014/main" id="{618B8040-0DF4-5340-0F77-E74C2787A324}"/>
              </a:ext>
            </a:extLst>
          </p:cNvPr>
          <p:cNvSpPr>
            <a:spLocks noGrp="1"/>
          </p:cNvSpPr>
          <p:nvPr>
            <p:ph type="subTitle" idx="1"/>
          </p:nvPr>
        </p:nvSpPr>
        <p:spPr>
          <a:xfrm>
            <a:off x="62752" y="887506"/>
            <a:ext cx="12048565" cy="5905327"/>
          </a:xfrm>
        </p:spPr>
        <p:txBody>
          <a:bodyPr>
            <a:normAutofit fontScale="92500" lnSpcReduction="20000"/>
          </a:bodyPr>
          <a:lstStyle/>
          <a:p>
            <a:r>
              <a:rPr lang="it-IT" sz="1600" b="1" i="1" dirty="0">
                <a:solidFill>
                  <a:srgbClr val="0070C0"/>
                </a:solidFill>
                <a:latin typeface="Verdana" panose="020B0604030504040204" pitchFamily="34" charset="0"/>
                <a:ea typeface="Verdana" panose="020B0604030504040204" pitchFamily="34" charset="0"/>
              </a:rPr>
              <a:t>UNA BREVE SINTESI SULLE MODIFICHE ALLA VALUTAZIONE DEI SERVIZI NEL NUOVO CCNI 2025</a:t>
            </a:r>
          </a:p>
          <a:p>
            <a:r>
              <a:rPr lang="it-IT" sz="1400" b="1" i="1" dirty="0">
                <a:solidFill>
                  <a:srgbClr val="0070C0"/>
                </a:solidFill>
                <a:effectLst/>
                <a:highlight>
                  <a:srgbClr val="FFFF00"/>
                </a:highlight>
                <a:latin typeface="Verdana" panose="020B0604030504040204" pitchFamily="34" charset="0"/>
                <a:ea typeface="Verdana" panose="020B0604030504040204" pitchFamily="34" charset="0"/>
              </a:rPr>
              <a:t>SERVIZIO DI RUOLO</a:t>
            </a:r>
          </a:p>
          <a:p>
            <a:pPr algn="l"/>
            <a:r>
              <a:rPr lang="it-IT" sz="1300" b="1" i="1" dirty="0">
                <a:solidFill>
                  <a:srgbClr val="002060"/>
                </a:solidFill>
                <a:latin typeface="Verdana" panose="020B0604030504040204" pitchFamily="34" charset="0"/>
                <a:ea typeface="Verdana" panose="020B0604030504040204" pitchFamily="34" charset="0"/>
              </a:rPr>
              <a:t>A)  SERVIZIO DI RUOLO - PUNTEGGIO ASSEGNATO AL RUOLO A PARTIRE DALLA DECORRENZA ECONOMICA </a:t>
            </a:r>
          </a:p>
          <a:p>
            <a:pPr algn="l"/>
            <a:r>
              <a:rPr lang="it-IT" sz="1300" b="1" i="1" dirty="0">
                <a:solidFill>
                  <a:srgbClr val="002060"/>
                </a:solidFill>
                <a:highlight>
                  <a:srgbClr val="FFFF00"/>
                </a:highlight>
                <a:latin typeface="Verdana" panose="020B0604030504040204" pitchFamily="34" charset="0"/>
                <a:ea typeface="Verdana" panose="020B0604030504040204" pitchFamily="34" charset="0"/>
              </a:rPr>
              <a:t>Per i docenti titolari su posto comune:</a:t>
            </a:r>
          </a:p>
          <a:p>
            <a:pPr algn="l"/>
            <a:r>
              <a:rPr lang="it-IT" sz="1300" b="1" i="1" dirty="0">
                <a:solidFill>
                  <a:srgbClr val="002060"/>
                </a:solidFill>
                <a:highlight>
                  <a:srgbClr val="FFFF00"/>
                </a:highlight>
                <a:latin typeface="Verdana" panose="020B0604030504040204" pitchFamily="34" charset="0"/>
                <a:ea typeface="Verdana" panose="020B0604030504040204" pitchFamily="34" charset="0"/>
              </a:rPr>
              <a:t> - punti 6 per ogni anno di ruolo effettivamente prestato nel ruolo di appartenenza dalla decorrenza economica. </a:t>
            </a:r>
          </a:p>
          <a:p>
            <a:pPr algn="l"/>
            <a:r>
              <a:rPr lang="it-IT" sz="1300" b="1" i="1" dirty="0">
                <a:solidFill>
                  <a:srgbClr val="002060"/>
                </a:solidFill>
                <a:highlight>
                  <a:srgbClr val="00FFFF"/>
                </a:highlight>
                <a:latin typeface="Verdana" panose="020B0604030504040204" pitchFamily="34" charset="0"/>
                <a:ea typeface="Verdana" panose="020B0604030504040204" pitchFamily="34" charset="0"/>
              </a:rPr>
              <a:t>Per i docenti titolari su posto di sostegno: </a:t>
            </a:r>
          </a:p>
          <a:p>
            <a:pPr marL="171450" indent="-171450" algn="l">
              <a:buFontTx/>
              <a:buChar char="-"/>
            </a:pPr>
            <a:r>
              <a:rPr lang="it-IT" sz="1300" b="1" i="1" dirty="0">
                <a:solidFill>
                  <a:srgbClr val="002060"/>
                </a:solidFill>
                <a:highlight>
                  <a:srgbClr val="FFFF00"/>
                </a:highlight>
                <a:latin typeface="Verdana" panose="020B0604030504040204" pitchFamily="34" charset="0"/>
                <a:ea typeface="Verdana" panose="020B0604030504040204" pitchFamily="34" charset="0"/>
              </a:rPr>
              <a:t>punti 12 per ogni anno di ruolo effettivamente prestato nel ruolo di appartenenza dalla decorrenza economica.</a:t>
            </a:r>
          </a:p>
          <a:p>
            <a:pPr marL="171450" indent="-171450" algn="l">
              <a:buFontTx/>
              <a:buChar char="-"/>
            </a:pPr>
            <a:r>
              <a:rPr lang="it-IT" sz="1300" b="1" i="1" dirty="0">
                <a:solidFill>
                  <a:srgbClr val="002060"/>
                </a:solidFill>
                <a:latin typeface="Verdana" panose="020B0604030504040204" pitchFamily="34" charset="0"/>
                <a:ea typeface="Verdana" panose="020B0604030504040204" pitchFamily="34" charset="0"/>
              </a:rPr>
              <a:t> Inoltre: I servizi effettivamente prestati in istituti situati su piccole isole o in paesi in via di sviluppo: Si dovranno conteggiare due volte. I servizi di ruolo prestati in scuola unica o in scuola di montagna – Scuola primaria Si dovranno conteggiare due volte.</a:t>
            </a:r>
          </a:p>
          <a:p>
            <a:pPr marL="171450" indent="-171450" algn="l">
              <a:buFontTx/>
              <a:buChar char="-"/>
            </a:pPr>
            <a:r>
              <a:rPr lang="it-IT" sz="1100" b="1" i="1" dirty="0">
                <a:solidFill>
                  <a:srgbClr val="0070C0"/>
                </a:solidFill>
                <a:latin typeface="Verdana" panose="020B0604030504040204" pitchFamily="34" charset="0"/>
                <a:ea typeface="Verdana" panose="020B0604030504040204" pitchFamily="34" charset="0"/>
              </a:rPr>
              <a:t>NOTA: Sono considerati esclusivamente i servizi di ruolo prestati in scuola unica di cui al R.D. 5/2/1928, n. 577, o in scuola di montagna ai sensi della legge 1/3/1957, n. 90. Per l’attribuzione del punteggio si prescinde dal requisito della residenza in sede. Nota bene: La legge n. 90 del 1.03.1957 prevede benefici a favore dei docenti che prestano servizio nelle sedi di montagna in presenza dei seguenti requisiti: • Plessi scolastici ubicati in comuni considerati di montagna; • Scuole pluriclassi con non più di due insegnanti. Per l’attribuzione del punteggio in questione i docenti interessati dovranno produrre apposita dichiarazione dalla quale risulti: gli anni, la sede, la tipologia del servizio prestato ed indicazione che è stato prestato in scuola di montagna con le caratteristiche di cui sopra.</a:t>
            </a:r>
          </a:p>
          <a:p>
            <a:pPr algn="l"/>
            <a:r>
              <a:rPr lang="it-IT" sz="1300" b="1" i="1" dirty="0">
                <a:solidFill>
                  <a:srgbClr val="002060"/>
                </a:solidFill>
                <a:latin typeface="Verdana" panose="020B0604030504040204" pitchFamily="34" charset="0"/>
                <a:ea typeface="Verdana" panose="020B0604030504040204" pitchFamily="34" charset="0"/>
              </a:rPr>
              <a:t>B) PUNTEGGIO ASSEGNATO AL SERVIZIO DI RUOLO CON RETROATTIVITÀ GIURIDICA DELLA NOMINA </a:t>
            </a:r>
          </a:p>
          <a:p>
            <a:pPr marL="228600" indent="-228600" algn="l">
              <a:buAutoNum type="alphaUcParenR"/>
            </a:pPr>
            <a:r>
              <a:rPr lang="it-IT" sz="1400" b="1" i="1" dirty="0">
                <a:latin typeface="Verdana" panose="020B0604030504040204" pitchFamily="34" charset="0"/>
                <a:ea typeface="Verdana" panose="020B0604030504040204" pitchFamily="34" charset="0"/>
              </a:rPr>
              <a:t>Per l’anzianità derivante da decorrenza giuridica della nomina anteriore alla decorrenza economica, se è stato prestato un servizio di almeno 180 gg. nel ruolo di appartenenza: </a:t>
            </a:r>
            <a:r>
              <a:rPr lang="it-IT" sz="1400" b="1" i="1" dirty="0">
                <a:solidFill>
                  <a:srgbClr val="0070C0"/>
                </a:solidFill>
                <a:latin typeface="Verdana" panose="020B0604030504040204" pitchFamily="34" charset="0"/>
                <a:ea typeface="Verdana" panose="020B0604030504040204" pitchFamily="34" charset="0"/>
              </a:rPr>
              <a:t>6 pp. come il servizio di ruolo effettivamente prestato nel ruolo di appartenenza (con relativo raddoppio per i docenti titolari su posto di sostegno se il servizio è stato prestato sul sostegno e si conta 2 volte se svolto in piccole isole, paesi in via di sviluppo o scuole di montagna).</a:t>
            </a:r>
          </a:p>
          <a:p>
            <a:pPr algn="l"/>
            <a:r>
              <a:rPr lang="it-IT" sz="1200" b="1" i="1" dirty="0">
                <a:solidFill>
                  <a:srgbClr val="002060"/>
                </a:solidFill>
                <a:highlight>
                  <a:srgbClr val="FFFF00"/>
                </a:highlight>
                <a:latin typeface="Verdana" panose="020B0604030504040204" pitchFamily="34" charset="0"/>
                <a:ea typeface="Verdana" panose="020B0604030504040204" pitchFamily="34" charset="0"/>
              </a:rPr>
              <a:t>ESEMPIO:</a:t>
            </a:r>
          </a:p>
          <a:p>
            <a:pPr algn="l"/>
            <a:r>
              <a:rPr lang="it-IT" sz="1200" b="1" i="1" dirty="0">
                <a:solidFill>
                  <a:srgbClr val="0070C0"/>
                </a:solidFill>
                <a:latin typeface="Verdana" panose="020B0604030504040204" pitchFamily="34" charset="0"/>
                <a:ea typeface="Verdana" panose="020B0604030504040204" pitchFamily="34" charset="0"/>
              </a:rPr>
              <a:t> </a:t>
            </a:r>
            <a:r>
              <a:rPr lang="it-IT" sz="1300" b="1" i="1" dirty="0">
                <a:solidFill>
                  <a:srgbClr val="0070C0"/>
                </a:solidFill>
                <a:latin typeface="Verdana" panose="020B0604030504040204" pitchFamily="34" charset="0"/>
                <a:ea typeface="Verdana" panose="020B0604030504040204" pitchFamily="34" charset="0"/>
              </a:rPr>
              <a:t>✓ docente assunto da concorso su posto di sostegno con decorrenza giuridica </a:t>
            </a:r>
            <a:r>
              <a:rPr lang="it-IT" sz="1300" b="1" i="1" dirty="0" err="1">
                <a:solidFill>
                  <a:srgbClr val="0070C0"/>
                </a:solidFill>
                <a:latin typeface="Verdana" panose="020B0604030504040204" pitchFamily="34" charset="0"/>
                <a:ea typeface="Verdana" panose="020B0604030504040204" pitchFamily="34" charset="0"/>
              </a:rPr>
              <a:t>a.s.</a:t>
            </a:r>
            <a:r>
              <a:rPr lang="it-IT" sz="1300" b="1" i="1" dirty="0">
                <a:solidFill>
                  <a:srgbClr val="0070C0"/>
                </a:solidFill>
                <a:latin typeface="Verdana" panose="020B0604030504040204" pitchFamily="34" charset="0"/>
                <a:ea typeface="Verdana" panose="020B0604030504040204" pitchFamily="34" charset="0"/>
              </a:rPr>
              <a:t> 2022/23 ed economica </a:t>
            </a:r>
            <a:r>
              <a:rPr lang="it-IT" sz="1300" b="1" i="1" dirty="0" err="1">
                <a:solidFill>
                  <a:srgbClr val="0070C0"/>
                </a:solidFill>
                <a:latin typeface="Verdana" panose="020B0604030504040204" pitchFamily="34" charset="0"/>
                <a:ea typeface="Verdana" panose="020B0604030504040204" pitchFamily="34" charset="0"/>
              </a:rPr>
              <a:t>a.s.</a:t>
            </a:r>
            <a:r>
              <a:rPr lang="it-IT" sz="1300" b="1" i="1" dirty="0">
                <a:solidFill>
                  <a:srgbClr val="0070C0"/>
                </a:solidFill>
                <a:latin typeface="Verdana" panose="020B0604030504040204" pitchFamily="34" charset="0"/>
                <a:ea typeface="Verdana" panose="020B0604030504040204" pitchFamily="34" charset="0"/>
              </a:rPr>
              <a:t> 2023/24, con servizio di supplenza di almeno 180 gg. sul sostegno </a:t>
            </a:r>
            <a:r>
              <a:rPr lang="it-IT" sz="1300" b="1" i="1" dirty="0" err="1">
                <a:solidFill>
                  <a:srgbClr val="0070C0"/>
                </a:solidFill>
                <a:latin typeface="Verdana" panose="020B0604030504040204" pitchFamily="34" charset="0"/>
                <a:ea typeface="Verdana" panose="020B0604030504040204" pitchFamily="34" charset="0"/>
              </a:rPr>
              <a:t>nell’a.s.</a:t>
            </a:r>
            <a:r>
              <a:rPr lang="it-IT" sz="1300" b="1" i="1" dirty="0">
                <a:solidFill>
                  <a:srgbClr val="0070C0"/>
                </a:solidFill>
                <a:latin typeface="Verdana" panose="020B0604030504040204" pitchFamily="34" charset="0"/>
                <a:ea typeface="Verdana" panose="020B0604030504040204" pitchFamily="34" charset="0"/>
              </a:rPr>
              <a:t> 2022/23 </a:t>
            </a:r>
          </a:p>
          <a:p>
            <a:pPr algn="l"/>
            <a:r>
              <a:rPr lang="it-IT" sz="1300" b="1" i="1" dirty="0">
                <a:solidFill>
                  <a:srgbClr val="0070C0"/>
                </a:solidFill>
                <a:latin typeface="Verdana" panose="020B0604030504040204" pitchFamily="34" charset="0"/>
                <a:ea typeface="Verdana" panose="020B0604030504040204" pitchFamily="34" charset="0"/>
              </a:rPr>
              <a:t>oppure </a:t>
            </a:r>
          </a:p>
          <a:p>
            <a:pPr algn="l"/>
            <a:r>
              <a:rPr lang="it-IT" sz="1300" b="1" i="1" dirty="0">
                <a:solidFill>
                  <a:srgbClr val="0070C0"/>
                </a:solidFill>
                <a:latin typeface="Verdana" panose="020B0604030504040204" pitchFamily="34" charset="0"/>
                <a:ea typeface="Verdana" panose="020B0604030504040204" pitchFamily="34" charset="0"/>
              </a:rPr>
              <a:t>✓ docente assunto sulla A12 – secondaria di II grado - con decorrenza giuridica </a:t>
            </a:r>
            <a:r>
              <a:rPr lang="it-IT" sz="1300" b="1" i="1" dirty="0" err="1">
                <a:solidFill>
                  <a:srgbClr val="0070C0"/>
                </a:solidFill>
                <a:latin typeface="Verdana" panose="020B0604030504040204" pitchFamily="34" charset="0"/>
                <a:ea typeface="Verdana" panose="020B0604030504040204" pitchFamily="34" charset="0"/>
              </a:rPr>
              <a:t>a.s.</a:t>
            </a:r>
            <a:r>
              <a:rPr lang="it-IT" sz="1300" b="1" i="1" dirty="0">
                <a:solidFill>
                  <a:srgbClr val="0070C0"/>
                </a:solidFill>
                <a:latin typeface="Verdana" panose="020B0604030504040204" pitchFamily="34" charset="0"/>
                <a:ea typeface="Verdana" panose="020B0604030504040204" pitchFamily="34" charset="0"/>
              </a:rPr>
              <a:t> 2022/23 ed economica </a:t>
            </a:r>
            <a:r>
              <a:rPr lang="it-IT" sz="1300" b="1" i="1" dirty="0" err="1">
                <a:solidFill>
                  <a:srgbClr val="0070C0"/>
                </a:solidFill>
                <a:latin typeface="Verdana" panose="020B0604030504040204" pitchFamily="34" charset="0"/>
                <a:ea typeface="Verdana" panose="020B0604030504040204" pitchFamily="34" charset="0"/>
              </a:rPr>
              <a:t>a.s.</a:t>
            </a:r>
            <a:r>
              <a:rPr lang="it-IT" sz="1300" b="1" i="1" dirty="0">
                <a:solidFill>
                  <a:srgbClr val="0070C0"/>
                </a:solidFill>
                <a:latin typeface="Verdana" panose="020B0604030504040204" pitchFamily="34" charset="0"/>
                <a:ea typeface="Verdana" panose="020B0604030504040204" pitchFamily="34" charset="0"/>
              </a:rPr>
              <a:t> 2023/24, con servizio di supplenza di almeno 180 gg. </a:t>
            </a:r>
            <a:r>
              <a:rPr lang="it-IT" sz="1300" b="1" i="1" dirty="0" err="1">
                <a:solidFill>
                  <a:srgbClr val="0070C0"/>
                </a:solidFill>
                <a:latin typeface="Verdana" panose="020B0604030504040204" pitchFamily="34" charset="0"/>
                <a:ea typeface="Verdana" panose="020B0604030504040204" pitchFamily="34" charset="0"/>
              </a:rPr>
              <a:t>nell’a.s.</a:t>
            </a:r>
            <a:r>
              <a:rPr lang="it-IT" sz="1300" b="1" i="1" dirty="0">
                <a:solidFill>
                  <a:srgbClr val="0070C0"/>
                </a:solidFill>
                <a:latin typeface="Verdana" panose="020B0604030504040204" pitchFamily="34" charset="0"/>
                <a:ea typeface="Verdana" panose="020B0604030504040204" pitchFamily="34" charset="0"/>
              </a:rPr>
              <a:t> 2022/23 sempre nella A12 oppure nella A13 – Secondaria di II grado). e</a:t>
            </a:r>
            <a:br>
              <a:rPr lang="it-IT" sz="1200" b="1" i="1" dirty="0">
                <a:solidFill>
                  <a:srgbClr val="0070C0"/>
                </a:solidFill>
                <a:latin typeface="Verdana" panose="020B0604030504040204" pitchFamily="34" charset="0"/>
                <a:ea typeface="Verdana" panose="020B0604030504040204" pitchFamily="34" charset="0"/>
              </a:rPr>
            </a:br>
            <a:endParaRPr lang="it-IT" sz="1200" b="1" i="1" dirty="0">
              <a:solidFill>
                <a:srgbClr val="0070C0"/>
              </a:solidFill>
              <a:latin typeface="Verdana" panose="020B0604030504040204" pitchFamily="34" charset="0"/>
              <a:ea typeface="Verdana" panose="020B0604030504040204" pitchFamily="34" charset="0"/>
            </a:endParaRPr>
          </a:p>
          <a:p>
            <a:br>
              <a:rPr lang="it-IT" sz="1200" b="1" i="1" dirty="0">
                <a:solidFill>
                  <a:srgbClr val="002060"/>
                </a:solidFill>
                <a:latin typeface="Verdana" panose="020B0604030504040204" pitchFamily="34" charset="0"/>
                <a:ea typeface="Verdana" panose="020B0604030504040204" pitchFamily="34" charset="0"/>
              </a:rPr>
            </a:br>
            <a:endParaRPr lang="it-IT" sz="1200" b="1" i="1" dirty="0">
              <a:solidFill>
                <a:srgbClr val="002060"/>
              </a:solidFill>
              <a:effectLst/>
              <a:latin typeface="Verdana" panose="020B0604030504040204" pitchFamily="34" charset="0"/>
              <a:ea typeface="Verdana" panose="020B0604030504040204" pitchFamily="34" charset="0"/>
            </a:endParaRPr>
          </a:p>
          <a:p>
            <a:pPr algn="l"/>
            <a:endParaRPr lang="it-IT" sz="1400" i="1" dirty="0">
              <a:solidFill>
                <a:srgbClr val="0070C0"/>
              </a:solidFill>
              <a:latin typeface="Verdana" panose="020B0604030504040204" pitchFamily="34" charset="0"/>
              <a:ea typeface="Verdana" panose="020B0604030504040204" pitchFamily="34" charset="0"/>
            </a:endParaRPr>
          </a:p>
        </p:txBody>
      </p:sp>
      <p:pic>
        <p:nvPicPr>
          <p:cNvPr id="5" name="image1.jpeg">
            <a:extLst>
              <a:ext uri="{FF2B5EF4-FFF2-40B4-BE49-F238E27FC236}">
                <a16:creationId xmlns:a16="http://schemas.microsoft.com/office/drawing/2014/main" id="{987E376B-7C15-B55A-11F1-1C85225180DD}"/>
              </a:ext>
            </a:extLst>
          </p:cNvPr>
          <p:cNvPicPr>
            <a:picLocks noChangeAspect="1"/>
          </p:cNvPicPr>
          <p:nvPr/>
        </p:nvPicPr>
        <p:blipFill>
          <a:blip r:embed="rId2" cstate="print"/>
          <a:stretch>
            <a:fillRect/>
          </a:stretch>
        </p:blipFill>
        <p:spPr>
          <a:xfrm>
            <a:off x="8840321" y="0"/>
            <a:ext cx="2095500" cy="762000"/>
          </a:xfrm>
          <a:prstGeom prst="rect">
            <a:avLst/>
          </a:prstGeom>
        </p:spPr>
      </p:pic>
    </p:spTree>
    <p:extLst>
      <p:ext uri="{BB962C8B-B14F-4D97-AF65-F5344CB8AC3E}">
        <p14:creationId xmlns:p14="http://schemas.microsoft.com/office/powerpoint/2010/main" val="1629123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FC821E-9B90-670E-F129-59F41A3AF02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E5DD64F-4AD3-0971-C385-D7A768094961}"/>
              </a:ext>
            </a:extLst>
          </p:cNvPr>
          <p:cNvSpPr>
            <a:spLocks noGrp="1"/>
          </p:cNvSpPr>
          <p:nvPr>
            <p:ph type="ctrTitle"/>
          </p:nvPr>
        </p:nvSpPr>
        <p:spPr>
          <a:xfrm>
            <a:off x="735106" y="479359"/>
            <a:ext cx="10488706" cy="1071536"/>
          </a:xfrm>
        </p:spPr>
        <p:txBody>
          <a:bodyPr>
            <a:normAutofit fontScale="90000"/>
          </a:bodyPr>
          <a:lstStyle/>
          <a:p>
            <a:r>
              <a:rPr lang="it-IT" sz="2000" dirty="0"/>
              <a:t> </a:t>
            </a: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r>
              <a:rPr lang="it-IT" sz="2000" b="1" dirty="0">
                <a:latin typeface="Verdana" panose="020B0604030504040204" pitchFamily="34" charset="0"/>
                <a:ea typeface="Verdana" panose="020B0604030504040204" pitchFamily="34" charset="0"/>
              </a:rPr>
              <a:t>Segreteria Provinciale FLP SCUOLA FOG</a:t>
            </a:r>
            <a:r>
              <a:rPr lang="it-IT" sz="1800" b="1" dirty="0">
                <a:latin typeface="Verdana" panose="020B0604030504040204" pitchFamily="34" charset="0"/>
                <a:ea typeface="Verdana" panose="020B0604030504040204" pitchFamily="34" charset="0"/>
              </a:rPr>
              <a:t>GIA</a:t>
            </a:r>
            <a:r>
              <a:rPr lang="it-IT" sz="1800" b="1" dirty="0"/>
              <a:t> </a:t>
            </a:r>
            <a:br>
              <a:rPr lang="it-IT" sz="1800" b="1" dirty="0"/>
            </a:br>
            <a:endParaRPr lang="it-IT" b="1" dirty="0">
              <a:latin typeface="Verdana" panose="020B0604030504040204" pitchFamily="34" charset="0"/>
              <a:ea typeface="Verdana" panose="020B0604030504040204" pitchFamily="34" charset="0"/>
            </a:endParaRPr>
          </a:p>
        </p:txBody>
      </p:sp>
      <p:sp>
        <p:nvSpPr>
          <p:cNvPr id="3" name="Sottotitolo 2">
            <a:extLst>
              <a:ext uri="{FF2B5EF4-FFF2-40B4-BE49-F238E27FC236}">
                <a16:creationId xmlns:a16="http://schemas.microsoft.com/office/drawing/2014/main" id="{02503E07-6469-7819-BA6B-5AB51559F37E}"/>
              </a:ext>
            </a:extLst>
          </p:cNvPr>
          <p:cNvSpPr>
            <a:spLocks noGrp="1"/>
          </p:cNvSpPr>
          <p:nvPr>
            <p:ph type="subTitle" idx="1"/>
          </p:nvPr>
        </p:nvSpPr>
        <p:spPr>
          <a:xfrm>
            <a:off x="62752" y="887506"/>
            <a:ext cx="12048565" cy="5905327"/>
          </a:xfrm>
        </p:spPr>
        <p:txBody>
          <a:bodyPr>
            <a:normAutofit lnSpcReduction="10000"/>
          </a:bodyPr>
          <a:lstStyle/>
          <a:p>
            <a:pPr>
              <a:lnSpc>
                <a:spcPct val="100000"/>
              </a:lnSpc>
              <a:spcBef>
                <a:spcPts val="0"/>
              </a:spcBef>
            </a:pPr>
            <a:r>
              <a:rPr lang="it-IT" sz="1100" b="1" i="1" dirty="0">
                <a:solidFill>
                  <a:srgbClr val="555555"/>
                </a:solidFill>
                <a:effectLst/>
                <a:highlight>
                  <a:srgbClr val="FFFF00"/>
                </a:highlight>
                <a:latin typeface="Verdana" panose="020B0604030504040204" pitchFamily="34" charset="0"/>
                <a:ea typeface="Verdana" panose="020B0604030504040204" pitchFamily="34" charset="0"/>
              </a:rPr>
              <a:t>PUNTEGGIO DI CONTINUITÀ</a:t>
            </a:r>
            <a:endParaRPr lang="it-IT" sz="1100" b="1" dirty="0">
              <a:solidFill>
                <a:srgbClr val="555555"/>
              </a:solidFill>
              <a:highlight>
                <a:srgbClr val="FFFF00"/>
              </a:highlight>
              <a:latin typeface="Roboto" panose="02000000000000000000" pitchFamily="2" charset="0"/>
            </a:endParaRPr>
          </a:p>
          <a:p>
            <a:pPr>
              <a:lnSpc>
                <a:spcPct val="100000"/>
              </a:lnSpc>
              <a:spcBef>
                <a:spcPts val="0"/>
              </a:spcBef>
            </a:pPr>
            <a:r>
              <a:rPr lang="it-IT" sz="1100" b="1" i="1" dirty="0">
                <a:solidFill>
                  <a:srgbClr val="002060"/>
                </a:solidFill>
                <a:effectLst/>
                <a:highlight>
                  <a:srgbClr val="FFFF00"/>
                </a:highlight>
                <a:latin typeface="Verdana" panose="020B0604030504040204" pitchFamily="34" charset="0"/>
                <a:ea typeface="Verdana" panose="020B0604030504040204" pitchFamily="34" charset="0"/>
              </a:rPr>
              <a:t>SERVIZIO CHE NON INTERROMPE LA CONTINUITA’</a:t>
            </a:r>
          </a:p>
          <a:p>
            <a:pPr algn="just">
              <a:lnSpc>
                <a:spcPct val="100000"/>
              </a:lnSpc>
              <a:spcBef>
                <a:spcPts val="0"/>
              </a:spcBef>
            </a:pPr>
            <a:r>
              <a:rPr lang="it-IT" sz="1200" b="1" i="1" dirty="0">
                <a:latin typeface="Verdana" panose="020B0604030504040204" pitchFamily="34" charset="0"/>
                <a:ea typeface="Verdana" panose="020B0604030504040204" pitchFamily="34" charset="0"/>
              </a:rPr>
              <a:t>Il punteggio della continuità spetta anche: </a:t>
            </a:r>
          </a:p>
          <a:p>
            <a:pPr algn="just">
              <a:lnSpc>
                <a:spcPct val="100000"/>
              </a:lnSpc>
              <a:spcBef>
                <a:spcPts val="0"/>
              </a:spcBef>
            </a:pPr>
            <a:r>
              <a:rPr lang="it-IT" sz="1200" b="1" i="1" dirty="0">
                <a:latin typeface="Verdana" panose="020B0604030504040204" pitchFamily="34" charset="0"/>
                <a:ea typeface="Verdana" panose="020B0604030504040204" pitchFamily="34" charset="0"/>
              </a:rPr>
              <a:t>➢ ai docenti comandati in istituti diversi da quello di titolarità su cattedre ove si attua la sperimentazione a norma dell’art. 278 del D.L.vo n. 297/94; </a:t>
            </a:r>
          </a:p>
          <a:p>
            <a:pPr algn="just">
              <a:lnSpc>
                <a:spcPct val="100000"/>
              </a:lnSpc>
              <a:spcBef>
                <a:spcPts val="0"/>
              </a:spcBef>
            </a:pPr>
            <a:r>
              <a:rPr lang="it-IT" sz="1200" b="1" i="1" dirty="0">
                <a:latin typeface="Verdana" panose="020B0604030504040204" pitchFamily="34" charset="0"/>
                <a:ea typeface="Verdana" panose="020B0604030504040204" pitchFamily="34" charset="0"/>
              </a:rPr>
              <a:t>➢ ai docenti utilizzati a domanda o d’ufficio, sui posti di sostegno anche in scuole o sedi diverse da quella di titolarità; </a:t>
            </a:r>
          </a:p>
          <a:p>
            <a:pPr algn="just">
              <a:lnSpc>
                <a:spcPct val="100000"/>
              </a:lnSpc>
              <a:spcBef>
                <a:spcPts val="0"/>
              </a:spcBef>
            </a:pPr>
            <a:r>
              <a:rPr lang="it-IT" sz="1200" b="1" i="1" dirty="0">
                <a:latin typeface="Verdana" panose="020B0604030504040204" pitchFamily="34" charset="0"/>
                <a:ea typeface="Verdana" panose="020B0604030504040204" pitchFamily="34" charset="0"/>
              </a:rPr>
              <a:t>➢ ai docenti della scuola primaria utilizzati come specialisti per la lingua straniera presso il plesso o fuori del plesso di titolarità; </a:t>
            </a:r>
          </a:p>
          <a:p>
            <a:pPr algn="just">
              <a:lnSpc>
                <a:spcPct val="100000"/>
              </a:lnSpc>
              <a:spcBef>
                <a:spcPts val="0"/>
              </a:spcBef>
            </a:pPr>
            <a:r>
              <a:rPr lang="it-IT" sz="1200" b="1" i="1" dirty="0">
                <a:latin typeface="Verdana" panose="020B0604030504040204" pitchFamily="34" charset="0"/>
                <a:ea typeface="Verdana" panose="020B0604030504040204" pitchFamily="34" charset="0"/>
              </a:rPr>
              <a:t>➢ ai docenti utilizzati in materie affini ed ai docenti che prestano servizio nelle nuove figure professionali di cui all’art. 5 del D.L. 6.8.1988, n. 323 convertito con modificazioni nella legge 6.10.1988, n. 426. </a:t>
            </a:r>
          </a:p>
          <a:p>
            <a:pPr algn="just">
              <a:lnSpc>
                <a:spcPct val="100000"/>
              </a:lnSpc>
              <a:spcBef>
                <a:spcPts val="0"/>
              </a:spcBef>
            </a:pPr>
            <a:r>
              <a:rPr lang="it-IT" sz="1200" b="1" i="1" dirty="0">
                <a:latin typeface="Verdana" panose="020B0604030504040204" pitchFamily="34" charset="0"/>
                <a:ea typeface="Verdana" panose="020B0604030504040204" pitchFamily="34" charset="0"/>
              </a:rPr>
              <a:t>➢ ai docenti utilizzati a domanda o d’ufficio ai sensi dell’art. 1 del D.L.vo n. 35/93, in ruolo o classe di concorso diversi da quelli di titolarità (comprese le utilizzazioni nei Licei musicali). </a:t>
            </a:r>
          </a:p>
          <a:p>
            <a:pPr algn="just">
              <a:lnSpc>
                <a:spcPct val="100000"/>
              </a:lnSpc>
              <a:spcBef>
                <a:spcPts val="0"/>
              </a:spcBef>
            </a:pPr>
            <a:r>
              <a:rPr lang="it-IT" sz="1200" b="1" i="1" dirty="0">
                <a:latin typeface="Verdana" panose="020B0604030504040204" pitchFamily="34" charset="0"/>
                <a:ea typeface="Verdana" panose="020B0604030504040204" pitchFamily="34" charset="0"/>
              </a:rPr>
              <a:t>➢ Ai docenti esonerati dal servizio previsti dalla legge per i componenti del Consiglio Nazionale della P.I. e del Consiglio Superiore della P.I</a:t>
            </a:r>
            <a:endParaRPr lang="it-IT" sz="1400" b="1" i="1" dirty="0">
              <a:solidFill>
                <a:srgbClr val="002060"/>
              </a:solidFill>
              <a:effectLst/>
              <a:highlight>
                <a:srgbClr val="FFFF00"/>
              </a:highlight>
              <a:latin typeface="Verdana" panose="020B0604030504040204" pitchFamily="34" charset="0"/>
              <a:ea typeface="Verdana" panose="020B0604030504040204" pitchFamily="34" charset="0"/>
            </a:endParaRPr>
          </a:p>
          <a:p>
            <a:pPr algn="just">
              <a:lnSpc>
                <a:spcPct val="100000"/>
              </a:lnSpc>
              <a:spcBef>
                <a:spcPts val="0"/>
              </a:spcBef>
            </a:pPr>
            <a:r>
              <a:rPr lang="it-IT" sz="1100" b="1" i="1" dirty="0">
                <a:solidFill>
                  <a:srgbClr val="002060"/>
                </a:solidFill>
                <a:highlight>
                  <a:srgbClr val="FFFF00"/>
                </a:highlight>
                <a:latin typeface="Verdana" panose="020B0604030504040204" pitchFamily="34" charset="0"/>
                <a:ea typeface="Verdana" panose="020B0604030504040204" pitchFamily="34" charset="0"/>
              </a:rPr>
              <a:t>IN CONSEGUENZA IL PUNTEGGIO DEVE ESSERE ATTRIBUITO IN TUTTI I CASI IN CUI:</a:t>
            </a:r>
          </a:p>
          <a:p>
            <a:pPr algn="just">
              <a:lnSpc>
                <a:spcPct val="100000"/>
              </a:lnSpc>
              <a:spcBef>
                <a:spcPts val="0"/>
              </a:spcBef>
            </a:pPr>
            <a:r>
              <a:rPr lang="it-IT" sz="1100" b="1" i="1" dirty="0">
                <a:solidFill>
                  <a:srgbClr val="002060"/>
                </a:solidFill>
                <a:latin typeface="Verdana" panose="020B0604030504040204" pitchFamily="34" charset="0"/>
                <a:ea typeface="Verdana" panose="020B0604030504040204" pitchFamily="34" charset="0"/>
              </a:rPr>
              <a:t>Vi siano assenze per malattie; per gravidanza e puerperio, compresi i congedi di cui al D.L.vo n. 151/01 (congedi parentale e per malattia del figlio anche se non retribuiti);</a:t>
            </a:r>
          </a:p>
          <a:p>
            <a:pPr algn="just">
              <a:lnSpc>
                <a:spcPct val="100000"/>
              </a:lnSpc>
              <a:spcBef>
                <a:spcPts val="0"/>
              </a:spcBef>
            </a:pPr>
            <a:r>
              <a:rPr lang="it-IT" sz="1100" b="1" i="1" dirty="0">
                <a:solidFill>
                  <a:srgbClr val="002060"/>
                </a:solidFill>
                <a:latin typeface="Verdana" panose="020B0604030504040204" pitchFamily="34" charset="0"/>
                <a:ea typeface="Verdana" panose="020B0604030504040204" pitchFamily="34" charset="0"/>
              </a:rPr>
              <a:t>• per servizio militare di leva o per il sostitutivo servizio civile;</a:t>
            </a:r>
          </a:p>
          <a:p>
            <a:pPr algn="just">
              <a:lnSpc>
                <a:spcPct val="100000"/>
              </a:lnSpc>
              <a:spcBef>
                <a:spcPts val="0"/>
              </a:spcBef>
            </a:pPr>
            <a:r>
              <a:rPr lang="it-IT" sz="1100" b="1" i="1" dirty="0">
                <a:solidFill>
                  <a:srgbClr val="002060"/>
                </a:solidFill>
                <a:latin typeface="Verdana" panose="020B0604030504040204" pitchFamily="34" charset="0"/>
                <a:ea typeface="Verdana" panose="020B0604030504040204" pitchFamily="34" charset="0"/>
              </a:rPr>
              <a:t> • per mandato politico ed amministrativo;</a:t>
            </a:r>
          </a:p>
          <a:p>
            <a:pPr algn="just">
              <a:lnSpc>
                <a:spcPct val="100000"/>
              </a:lnSpc>
              <a:spcBef>
                <a:spcPts val="0"/>
              </a:spcBef>
            </a:pPr>
            <a:r>
              <a:rPr lang="it-IT" sz="1100" b="1" i="1" dirty="0">
                <a:solidFill>
                  <a:srgbClr val="002060"/>
                </a:solidFill>
                <a:latin typeface="Verdana" panose="020B0604030504040204" pitchFamily="34" charset="0"/>
                <a:ea typeface="Verdana" panose="020B0604030504040204" pitchFamily="34" charset="0"/>
              </a:rPr>
              <a:t> • nel caso di utilizzazioni, di esoneri dal servizio previsti dalla legge per i componenti del CNPI, di esoneri sindacali, di aspettative sindacali ancorché non retribuite;</a:t>
            </a:r>
          </a:p>
          <a:p>
            <a:pPr algn="just">
              <a:lnSpc>
                <a:spcPct val="100000"/>
              </a:lnSpc>
              <a:spcBef>
                <a:spcPts val="0"/>
              </a:spcBef>
            </a:pPr>
            <a:r>
              <a:rPr lang="it-IT" sz="1100" b="1" i="1" dirty="0">
                <a:solidFill>
                  <a:srgbClr val="002060"/>
                </a:solidFill>
                <a:latin typeface="Verdana" panose="020B0604030504040204" pitchFamily="34" charset="0"/>
                <a:ea typeface="Verdana" panose="020B0604030504040204" pitchFamily="34" charset="0"/>
              </a:rPr>
              <a:t> • per incarico della presidenza di scuole secondarie;</a:t>
            </a:r>
          </a:p>
          <a:p>
            <a:pPr algn="just">
              <a:lnSpc>
                <a:spcPct val="100000"/>
              </a:lnSpc>
              <a:spcBef>
                <a:spcPts val="0"/>
              </a:spcBef>
            </a:pPr>
            <a:r>
              <a:rPr lang="it-IT" sz="1100" b="1" i="1" dirty="0">
                <a:solidFill>
                  <a:srgbClr val="002060"/>
                </a:solidFill>
                <a:latin typeface="Verdana" panose="020B0604030504040204" pitchFamily="34" charset="0"/>
                <a:ea typeface="Verdana" panose="020B0604030504040204" pitchFamily="34" charset="0"/>
              </a:rPr>
              <a:t> • per esonero dall’insegnamento dei collaboratori dei dirigenti scolastici; </a:t>
            </a:r>
          </a:p>
          <a:p>
            <a:pPr algn="just">
              <a:lnSpc>
                <a:spcPct val="100000"/>
              </a:lnSpc>
              <a:spcBef>
                <a:spcPts val="0"/>
              </a:spcBef>
            </a:pPr>
            <a:r>
              <a:rPr lang="it-IT" sz="1100" b="1" i="1" dirty="0">
                <a:solidFill>
                  <a:srgbClr val="002060"/>
                </a:solidFill>
                <a:latin typeface="Verdana" panose="020B0604030504040204" pitchFamily="34" charset="0"/>
                <a:ea typeface="Verdana" panose="020B0604030504040204" pitchFamily="34" charset="0"/>
              </a:rPr>
              <a:t>• per esoneri per la partecipazione a commissioni di concorso; </a:t>
            </a:r>
          </a:p>
          <a:p>
            <a:pPr algn="just">
              <a:lnSpc>
                <a:spcPct val="100000"/>
              </a:lnSpc>
              <a:spcBef>
                <a:spcPts val="0"/>
              </a:spcBef>
            </a:pPr>
            <a:r>
              <a:rPr lang="it-IT" sz="1100" b="1" i="1" dirty="0">
                <a:solidFill>
                  <a:srgbClr val="002060"/>
                </a:solidFill>
                <a:latin typeface="Verdana" panose="020B0604030504040204" pitchFamily="34" charset="0"/>
                <a:ea typeface="Verdana" panose="020B0604030504040204" pitchFamily="34" charset="0"/>
              </a:rPr>
              <a:t>• per collocamento fuori ruolo ai sensi della legge 23.12. 1998, n. 448, art. 26, comma 8, per il periodo in cui mantengono la titolarità ai sensi del D.L. 28/8/2000, n. 240, convertito con modificazioni nella legge 27/10/2000, n. 306; </a:t>
            </a:r>
          </a:p>
          <a:p>
            <a:pPr algn="just">
              <a:lnSpc>
                <a:spcPct val="100000"/>
              </a:lnSpc>
              <a:spcBef>
                <a:spcPts val="0"/>
              </a:spcBef>
            </a:pPr>
            <a:r>
              <a:rPr lang="it-IT" sz="1100" b="1" i="1" dirty="0">
                <a:solidFill>
                  <a:srgbClr val="002060"/>
                </a:solidFill>
                <a:latin typeface="Verdana" panose="020B0604030504040204" pitchFamily="34" charset="0"/>
                <a:ea typeface="Verdana" panose="020B0604030504040204" pitchFamily="34" charset="0"/>
              </a:rPr>
              <a:t>• per il servizio prestato nelle scuole militari nonché per il periodo di servizio prestato nei progetti previsti dall’art 1 comma 65 della legge 107/15.</a:t>
            </a:r>
          </a:p>
          <a:p>
            <a:pPr algn="just">
              <a:lnSpc>
                <a:spcPct val="100000"/>
              </a:lnSpc>
              <a:spcBef>
                <a:spcPts val="0"/>
              </a:spcBef>
            </a:pPr>
            <a:r>
              <a:rPr lang="it-IT" sz="1100" b="1" i="1" dirty="0">
                <a:solidFill>
                  <a:srgbClr val="002060"/>
                </a:solidFill>
                <a:latin typeface="Verdana" panose="020B0604030504040204" pitchFamily="34" charset="0"/>
                <a:ea typeface="Verdana" panose="020B0604030504040204" pitchFamily="34" charset="0"/>
              </a:rPr>
              <a:t> • per la scuola primaria il trasferimento tra i posti dell’organico funzionale (comune lingua) nello stesso circolo non interrompe la continuità di servizio. </a:t>
            </a:r>
          </a:p>
          <a:p>
            <a:pPr algn="just">
              <a:lnSpc>
                <a:spcPct val="100000"/>
              </a:lnSpc>
              <a:spcBef>
                <a:spcPts val="0"/>
              </a:spcBef>
            </a:pPr>
            <a:r>
              <a:rPr lang="it-IT" sz="1100" b="1" i="1" dirty="0">
                <a:latin typeface="Verdana" panose="020B0604030504040204" pitchFamily="34" charset="0"/>
                <a:ea typeface="Verdana" panose="020B0604030504040204" pitchFamily="34" charset="0"/>
              </a:rPr>
              <a:t>• non costituisce soluzione di continuità l’introduzione dell’organico unico dell’autonomia, con l’automatica attribuzione della titolarità su codice unico in tutte le situazioni in cui era distinto</a:t>
            </a:r>
          </a:p>
          <a:p>
            <a:pPr algn="just">
              <a:lnSpc>
                <a:spcPct val="100000"/>
              </a:lnSpc>
              <a:spcBef>
                <a:spcPts val="0"/>
              </a:spcBef>
            </a:pPr>
            <a:endParaRPr lang="it-IT" sz="1100" b="1" i="1" dirty="0">
              <a:latin typeface="Verdana" panose="020B0604030504040204" pitchFamily="34" charset="0"/>
              <a:ea typeface="Verdana" panose="020B0604030504040204" pitchFamily="34" charset="0"/>
            </a:endParaRPr>
          </a:p>
          <a:p>
            <a:pPr algn="just">
              <a:lnSpc>
                <a:spcPct val="100000"/>
              </a:lnSpc>
              <a:spcBef>
                <a:spcPts val="0"/>
              </a:spcBef>
            </a:pPr>
            <a:r>
              <a:rPr lang="it-IT" sz="1200" b="1" i="1" dirty="0">
                <a:solidFill>
                  <a:srgbClr val="FF0000"/>
                </a:solidFill>
                <a:latin typeface="Verdana" panose="020B0604030504040204" pitchFamily="34" charset="0"/>
                <a:ea typeface="Verdana" panose="020B0604030504040204" pitchFamily="34" charset="0"/>
              </a:rPr>
              <a:t>INOLTRE: Il trasferimento dal sostegno a posto comune o viceversa (anche se ottenuto nella stessa scuola) interrompe la continuità di servizio nella scuola e nel comune. Il punteggio non spetta nel caso di assegnazione provvisoria (provinciale o interprovinciale) e di trasferimento annuale salvo che si tratti di docente trasferito nel decennio quale soprannumerario che abbia chiesto, in ciascun anno del decennio medesimo, il rientro nell’istituto di precedente titolarità. </a:t>
            </a:r>
            <a:endParaRPr lang="it-IT" sz="1200" b="1" i="1" dirty="0">
              <a:solidFill>
                <a:srgbClr val="FF0000"/>
              </a:solidFill>
              <a:highlight>
                <a:srgbClr val="FFFF00"/>
              </a:highlight>
              <a:latin typeface="Verdana" panose="020B0604030504040204" pitchFamily="34" charset="0"/>
              <a:ea typeface="Verdana" panose="020B0604030504040204" pitchFamily="34" charset="0"/>
            </a:endParaRPr>
          </a:p>
          <a:p>
            <a:pPr algn="just">
              <a:lnSpc>
                <a:spcPct val="100000"/>
              </a:lnSpc>
              <a:spcBef>
                <a:spcPts val="0"/>
              </a:spcBef>
            </a:pPr>
            <a:endParaRPr lang="it-IT" sz="1400" b="1" i="1" dirty="0">
              <a:solidFill>
                <a:srgbClr val="002060"/>
              </a:solidFill>
              <a:effectLst/>
              <a:highlight>
                <a:srgbClr val="FFFF00"/>
              </a:highlight>
              <a:latin typeface="Verdana" panose="020B0604030504040204" pitchFamily="34" charset="0"/>
              <a:ea typeface="Verdana" panose="020B0604030504040204" pitchFamily="34" charset="0"/>
            </a:endParaRPr>
          </a:p>
          <a:p>
            <a:pPr>
              <a:spcAft>
                <a:spcPts val="2250"/>
              </a:spcAft>
            </a:pPr>
            <a:endParaRPr lang="it-IT" sz="1400" i="1" dirty="0">
              <a:solidFill>
                <a:srgbClr val="0070C0"/>
              </a:solidFill>
              <a:latin typeface="Verdana" panose="020B0604030504040204" pitchFamily="34" charset="0"/>
              <a:ea typeface="Verdana" panose="020B0604030504040204" pitchFamily="34" charset="0"/>
            </a:endParaRPr>
          </a:p>
        </p:txBody>
      </p:sp>
      <p:pic>
        <p:nvPicPr>
          <p:cNvPr id="5" name="image1.jpeg">
            <a:extLst>
              <a:ext uri="{FF2B5EF4-FFF2-40B4-BE49-F238E27FC236}">
                <a16:creationId xmlns:a16="http://schemas.microsoft.com/office/drawing/2014/main" id="{D8951279-5E73-0E45-D214-5558E2BC0173}"/>
              </a:ext>
            </a:extLst>
          </p:cNvPr>
          <p:cNvPicPr>
            <a:picLocks noChangeAspect="1"/>
          </p:cNvPicPr>
          <p:nvPr/>
        </p:nvPicPr>
        <p:blipFill>
          <a:blip r:embed="rId2" cstate="print"/>
          <a:stretch>
            <a:fillRect/>
          </a:stretch>
        </p:blipFill>
        <p:spPr>
          <a:xfrm>
            <a:off x="8840321" y="0"/>
            <a:ext cx="2095500" cy="949960"/>
          </a:xfrm>
          <a:prstGeom prst="rect">
            <a:avLst/>
          </a:prstGeom>
        </p:spPr>
      </p:pic>
    </p:spTree>
    <p:extLst>
      <p:ext uri="{BB962C8B-B14F-4D97-AF65-F5344CB8AC3E}">
        <p14:creationId xmlns:p14="http://schemas.microsoft.com/office/powerpoint/2010/main" val="1984707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D4FCC3-647E-34BA-9AB8-594D6644342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29AE44B-DE3F-DF4B-6B03-D302F632B21E}"/>
              </a:ext>
            </a:extLst>
          </p:cNvPr>
          <p:cNvSpPr>
            <a:spLocks noGrp="1"/>
          </p:cNvSpPr>
          <p:nvPr>
            <p:ph type="ctrTitle"/>
          </p:nvPr>
        </p:nvSpPr>
        <p:spPr>
          <a:xfrm>
            <a:off x="735106" y="479359"/>
            <a:ext cx="10488706" cy="1071536"/>
          </a:xfrm>
        </p:spPr>
        <p:txBody>
          <a:bodyPr>
            <a:normAutofit fontScale="90000"/>
          </a:bodyPr>
          <a:lstStyle/>
          <a:p>
            <a:r>
              <a:rPr lang="it-IT" sz="2000" dirty="0"/>
              <a:t> </a:t>
            </a: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r>
              <a:rPr lang="it-IT" sz="2000" b="1" dirty="0">
                <a:latin typeface="Verdana" panose="020B0604030504040204" pitchFamily="34" charset="0"/>
                <a:ea typeface="Verdana" panose="020B0604030504040204" pitchFamily="34" charset="0"/>
              </a:rPr>
              <a:t>Segreteria Provinciale FLP SCUOLA FOG</a:t>
            </a:r>
            <a:r>
              <a:rPr lang="it-IT" sz="1800" b="1" dirty="0">
                <a:latin typeface="Verdana" panose="020B0604030504040204" pitchFamily="34" charset="0"/>
                <a:ea typeface="Verdana" panose="020B0604030504040204" pitchFamily="34" charset="0"/>
              </a:rPr>
              <a:t>GIA</a:t>
            </a:r>
            <a:r>
              <a:rPr lang="it-IT" sz="1800" b="1" dirty="0"/>
              <a:t> </a:t>
            </a:r>
            <a:br>
              <a:rPr lang="it-IT" sz="1800" b="1" dirty="0"/>
            </a:br>
            <a:endParaRPr lang="it-IT" b="1" dirty="0">
              <a:latin typeface="Verdana" panose="020B0604030504040204" pitchFamily="34" charset="0"/>
              <a:ea typeface="Verdana" panose="020B0604030504040204" pitchFamily="34" charset="0"/>
            </a:endParaRPr>
          </a:p>
        </p:txBody>
      </p:sp>
      <p:sp>
        <p:nvSpPr>
          <p:cNvPr id="3" name="Sottotitolo 2">
            <a:extLst>
              <a:ext uri="{FF2B5EF4-FFF2-40B4-BE49-F238E27FC236}">
                <a16:creationId xmlns:a16="http://schemas.microsoft.com/office/drawing/2014/main" id="{E6B6C61E-775D-1757-324A-5C54AAB37D9A}"/>
              </a:ext>
            </a:extLst>
          </p:cNvPr>
          <p:cNvSpPr>
            <a:spLocks noGrp="1"/>
          </p:cNvSpPr>
          <p:nvPr>
            <p:ph type="subTitle" idx="1"/>
          </p:nvPr>
        </p:nvSpPr>
        <p:spPr>
          <a:xfrm>
            <a:off x="62752" y="887506"/>
            <a:ext cx="12048565" cy="5905327"/>
          </a:xfrm>
        </p:spPr>
        <p:txBody>
          <a:bodyPr>
            <a:normAutofit/>
          </a:bodyPr>
          <a:lstStyle/>
          <a:p>
            <a:r>
              <a:rPr lang="it-IT" sz="1600" b="1" i="1" dirty="0">
                <a:solidFill>
                  <a:srgbClr val="0070C0"/>
                </a:solidFill>
                <a:latin typeface="Verdana" panose="020B0604030504040204" pitchFamily="34" charset="0"/>
                <a:ea typeface="Verdana" panose="020B0604030504040204" pitchFamily="34" charset="0"/>
              </a:rPr>
              <a:t>UNA BREVE SINTESI SULLE MODIFICHE ALLA VALUTAZIONE DEI SERVIZI NEL NUOVO CCNI 2025</a:t>
            </a:r>
          </a:p>
          <a:p>
            <a:r>
              <a:rPr lang="it-IT" sz="2000" b="1" i="1" dirty="0">
                <a:solidFill>
                  <a:srgbClr val="7030A0"/>
                </a:solidFill>
                <a:effectLst/>
                <a:latin typeface="Verdana" panose="020B0604030504040204" pitchFamily="34" charset="0"/>
                <a:ea typeface="Verdana" panose="020B0604030504040204" pitchFamily="34" charset="0"/>
              </a:rPr>
              <a:t>Punteggio per tutor e orientatore e per continuità nelle sedi disagiate</a:t>
            </a:r>
            <a:br>
              <a:rPr lang="it-IT" sz="2000" b="1" i="1" dirty="0">
                <a:solidFill>
                  <a:srgbClr val="7030A0"/>
                </a:solidFill>
                <a:latin typeface="Verdana" panose="020B0604030504040204" pitchFamily="34" charset="0"/>
                <a:ea typeface="Verdana" panose="020B0604030504040204" pitchFamily="34" charset="0"/>
              </a:rPr>
            </a:br>
            <a:endParaRPr lang="it-IT" sz="2000" b="1" i="1" dirty="0">
              <a:solidFill>
                <a:srgbClr val="7030A0"/>
              </a:solidFill>
              <a:latin typeface="Verdana" panose="020B0604030504040204" pitchFamily="34" charset="0"/>
              <a:ea typeface="Verdana" panose="020B0604030504040204" pitchFamily="34" charset="0"/>
            </a:endParaRPr>
          </a:p>
          <a:p>
            <a:endParaRPr lang="it-IT" sz="1050" b="0" i="0" dirty="0">
              <a:solidFill>
                <a:srgbClr val="555555"/>
              </a:solidFill>
              <a:effectLst/>
              <a:latin typeface="Roboto" panose="02000000000000000000" pitchFamily="2" charset="0"/>
            </a:endParaRPr>
          </a:p>
          <a:p>
            <a:pPr algn="just"/>
            <a:r>
              <a:rPr lang="it-IT" sz="2000" b="1" i="1" dirty="0">
                <a:solidFill>
                  <a:srgbClr val="555555"/>
                </a:solidFill>
                <a:effectLst/>
                <a:highlight>
                  <a:srgbClr val="FFFF00"/>
                </a:highlight>
                <a:latin typeface="Verdana" panose="020B0604030504040204" pitchFamily="34" charset="0"/>
                <a:ea typeface="Verdana" panose="020B0604030504040204" pitchFamily="34" charset="0"/>
              </a:rPr>
              <a:t>Sono attribuiti 3 pp., </a:t>
            </a:r>
            <a:r>
              <a:rPr lang="it-IT" sz="2000" b="1" i="1" dirty="0">
                <a:solidFill>
                  <a:srgbClr val="555555"/>
                </a:solidFill>
                <a:effectLst/>
                <a:latin typeface="Verdana" panose="020B0604030504040204" pitchFamily="34" charset="0"/>
                <a:ea typeface="Verdana" panose="020B0604030504040204" pitchFamily="34" charset="0"/>
              </a:rPr>
              <a:t>esclusivamente nei trasferimenti, </a:t>
            </a:r>
          </a:p>
          <a:p>
            <a:pPr algn="just"/>
            <a:r>
              <a:rPr lang="it-IT" sz="2000" b="1" i="1" dirty="0">
                <a:solidFill>
                  <a:srgbClr val="555555"/>
                </a:solidFill>
                <a:latin typeface="Verdana" panose="020B0604030504040204" pitchFamily="34" charset="0"/>
                <a:ea typeface="Verdana" panose="020B0604030504040204" pitchFamily="34" charset="0"/>
              </a:rPr>
              <a:t>- </a:t>
            </a:r>
            <a:r>
              <a:rPr lang="it-IT" sz="2000" b="1" i="1" dirty="0">
                <a:solidFill>
                  <a:srgbClr val="555555"/>
                </a:solidFill>
                <a:effectLst/>
                <a:latin typeface="Verdana" panose="020B0604030504040204" pitchFamily="34" charset="0"/>
                <a:ea typeface="Verdana" panose="020B0604030504040204" pitchFamily="34" charset="0"/>
              </a:rPr>
              <a:t>al docente che ha effettuato per almeno un triennio scolastico continuativo nella medesima istituzione scolastica il ruolo di tutor orientatore </a:t>
            </a:r>
          </a:p>
          <a:p>
            <a:pPr algn="just"/>
            <a:r>
              <a:rPr lang="it-IT" sz="2000" b="1" i="1" dirty="0">
                <a:solidFill>
                  <a:srgbClr val="555555"/>
                </a:solidFill>
                <a:effectLst/>
                <a:latin typeface="Verdana" panose="020B0604030504040204" pitchFamily="34" charset="0"/>
                <a:ea typeface="Verdana" panose="020B0604030504040204" pitchFamily="34" charset="0"/>
              </a:rPr>
              <a:t>- a chi ha svolto, </a:t>
            </a:r>
            <a:r>
              <a:rPr lang="it-IT" sz="2000" b="1" i="1" dirty="0">
                <a:solidFill>
                  <a:srgbClr val="555555"/>
                </a:solidFill>
                <a:effectLst/>
                <a:highlight>
                  <a:srgbClr val="FFFF00"/>
                </a:highlight>
                <a:latin typeface="Verdana" panose="020B0604030504040204" pitchFamily="34" charset="0"/>
                <a:ea typeface="Verdana" panose="020B0604030504040204" pitchFamily="34" charset="0"/>
              </a:rPr>
              <a:t>a decorrere </a:t>
            </a:r>
            <a:r>
              <a:rPr lang="it-IT" sz="2000" b="1" i="1" dirty="0" err="1">
                <a:solidFill>
                  <a:srgbClr val="555555"/>
                </a:solidFill>
                <a:effectLst/>
                <a:highlight>
                  <a:srgbClr val="FFFF00"/>
                </a:highlight>
                <a:latin typeface="Verdana" panose="020B0604030504040204" pitchFamily="34" charset="0"/>
                <a:ea typeface="Verdana" panose="020B0604030504040204" pitchFamily="34" charset="0"/>
              </a:rPr>
              <a:t>dall’a.s.</a:t>
            </a:r>
            <a:r>
              <a:rPr lang="it-IT" sz="2000" b="1" i="1" dirty="0">
                <a:solidFill>
                  <a:srgbClr val="555555"/>
                </a:solidFill>
                <a:effectLst/>
                <a:highlight>
                  <a:srgbClr val="FFFF00"/>
                </a:highlight>
                <a:latin typeface="Verdana" panose="020B0604030504040204" pitchFamily="34" charset="0"/>
                <a:ea typeface="Verdana" panose="020B0604030504040204" pitchFamily="34" charset="0"/>
              </a:rPr>
              <a:t> 2023/24, senza soluzione di continuità per tre anni scolastici, </a:t>
            </a:r>
            <a:r>
              <a:rPr lang="it-IT" sz="2000" b="1" i="1" dirty="0">
                <a:solidFill>
                  <a:srgbClr val="555555"/>
                </a:solidFill>
                <a:effectLst/>
                <a:latin typeface="Verdana" panose="020B0604030504040204" pitchFamily="34" charset="0"/>
                <a:ea typeface="Verdana" panose="020B0604030504040204" pitchFamily="34" charset="0"/>
              </a:rPr>
              <a:t>servizio nelle istituzioni scolastiche di attuale titolarità situate in aree a forte rischio di abbandono. </a:t>
            </a:r>
          </a:p>
          <a:p>
            <a:pPr algn="l"/>
            <a:r>
              <a:rPr lang="it-IT" sz="2000" b="1" i="1" dirty="0">
                <a:solidFill>
                  <a:srgbClr val="555555"/>
                </a:solidFill>
                <a:effectLst/>
                <a:latin typeface="Verdana" panose="020B0604030504040204" pitchFamily="34" charset="0"/>
                <a:ea typeface="Verdana" panose="020B0604030504040204" pitchFamily="34" charset="0"/>
              </a:rPr>
              <a:t>In entrambi il punteggio si calcola alla fine del triennio escluso l’anno di presentazione della domanda di mobilità.</a:t>
            </a:r>
            <a:br>
              <a:rPr lang="it-IT" sz="2000" b="1" i="1" dirty="0">
                <a:solidFill>
                  <a:srgbClr val="002060"/>
                </a:solidFill>
                <a:latin typeface="Verdana" panose="020B0604030504040204" pitchFamily="34" charset="0"/>
                <a:ea typeface="Verdana" panose="020B0604030504040204" pitchFamily="34" charset="0"/>
              </a:rPr>
            </a:br>
            <a:endParaRPr lang="it-IT" sz="2000" b="1" i="1" dirty="0">
              <a:solidFill>
                <a:srgbClr val="002060"/>
              </a:solidFill>
              <a:effectLst/>
              <a:latin typeface="Verdana" panose="020B0604030504040204" pitchFamily="34" charset="0"/>
              <a:ea typeface="Verdana" panose="020B0604030504040204" pitchFamily="34" charset="0"/>
            </a:endParaRPr>
          </a:p>
          <a:p>
            <a:pPr algn="l"/>
            <a:endParaRPr lang="it-IT" sz="1400" i="1" dirty="0">
              <a:solidFill>
                <a:srgbClr val="0070C0"/>
              </a:solidFill>
              <a:latin typeface="Verdana" panose="020B0604030504040204" pitchFamily="34" charset="0"/>
              <a:ea typeface="Verdana" panose="020B0604030504040204" pitchFamily="34" charset="0"/>
            </a:endParaRPr>
          </a:p>
        </p:txBody>
      </p:sp>
      <p:pic>
        <p:nvPicPr>
          <p:cNvPr id="5" name="image1.jpeg">
            <a:extLst>
              <a:ext uri="{FF2B5EF4-FFF2-40B4-BE49-F238E27FC236}">
                <a16:creationId xmlns:a16="http://schemas.microsoft.com/office/drawing/2014/main" id="{F25DEEDA-0793-24CD-D5A8-E8AD426B6D57}"/>
              </a:ext>
            </a:extLst>
          </p:cNvPr>
          <p:cNvPicPr>
            <a:picLocks noChangeAspect="1"/>
          </p:cNvPicPr>
          <p:nvPr/>
        </p:nvPicPr>
        <p:blipFill>
          <a:blip r:embed="rId2" cstate="print"/>
          <a:stretch>
            <a:fillRect/>
          </a:stretch>
        </p:blipFill>
        <p:spPr>
          <a:xfrm>
            <a:off x="8840321" y="0"/>
            <a:ext cx="2095500" cy="949960"/>
          </a:xfrm>
          <a:prstGeom prst="rect">
            <a:avLst/>
          </a:prstGeom>
        </p:spPr>
      </p:pic>
    </p:spTree>
    <p:extLst>
      <p:ext uri="{BB962C8B-B14F-4D97-AF65-F5344CB8AC3E}">
        <p14:creationId xmlns:p14="http://schemas.microsoft.com/office/powerpoint/2010/main" val="422968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92EC4C-DFB4-8269-2E14-B4D0F82A70C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274AEA66-EE01-3D5B-2FD5-63C589997BB9}"/>
              </a:ext>
            </a:extLst>
          </p:cNvPr>
          <p:cNvSpPr>
            <a:spLocks noGrp="1"/>
          </p:cNvSpPr>
          <p:nvPr>
            <p:ph type="ctrTitle"/>
          </p:nvPr>
        </p:nvSpPr>
        <p:spPr>
          <a:xfrm>
            <a:off x="735106" y="479359"/>
            <a:ext cx="10488706" cy="1071536"/>
          </a:xfrm>
        </p:spPr>
        <p:txBody>
          <a:bodyPr>
            <a:normAutofit fontScale="90000"/>
          </a:bodyPr>
          <a:lstStyle/>
          <a:p>
            <a:r>
              <a:rPr lang="it-IT" sz="2000" dirty="0"/>
              <a:t> </a:t>
            </a: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r>
              <a:rPr lang="it-IT" sz="2000" b="1" dirty="0">
                <a:latin typeface="Verdana" panose="020B0604030504040204" pitchFamily="34" charset="0"/>
                <a:ea typeface="Verdana" panose="020B0604030504040204" pitchFamily="34" charset="0"/>
              </a:rPr>
              <a:t>Segreteria Provinciale FLP SCUOLA FOG</a:t>
            </a:r>
            <a:r>
              <a:rPr lang="it-IT" sz="1800" b="1" dirty="0">
                <a:latin typeface="Verdana" panose="020B0604030504040204" pitchFamily="34" charset="0"/>
                <a:ea typeface="Verdana" panose="020B0604030504040204" pitchFamily="34" charset="0"/>
              </a:rPr>
              <a:t>GIA</a:t>
            </a:r>
            <a:r>
              <a:rPr lang="it-IT" sz="1800" b="1" dirty="0"/>
              <a:t> </a:t>
            </a:r>
            <a:br>
              <a:rPr lang="it-IT" sz="1800" b="1" dirty="0"/>
            </a:br>
            <a:endParaRPr lang="it-IT" b="1" dirty="0">
              <a:latin typeface="Verdana" panose="020B0604030504040204" pitchFamily="34" charset="0"/>
              <a:ea typeface="Verdana" panose="020B0604030504040204" pitchFamily="34" charset="0"/>
            </a:endParaRPr>
          </a:p>
        </p:txBody>
      </p:sp>
      <p:sp>
        <p:nvSpPr>
          <p:cNvPr id="3" name="Sottotitolo 2">
            <a:extLst>
              <a:ext uri="{FF2B5EF4-FFF2-40B4-BE49-F238E27FC236}">
                <a16:creationId xmlns:a16="http://schemas.microsoft.com/office/drawing/2014/main" id="{C10151CB-724F-E3A2-A368-4EB81DF6FB40}"/>
              </a:ext>
            </a:extLst>
          </p:cNvPr>
          <p:cNvSpPr>
            <a:spLocks noGrp="1"/>
          </p:cNvSpPr>
          <p:nvPr>
            <p:ph type="subTitle" idx="1"/>
          </p:nvPr>
        </p:nvSpPr>
        <p:spPr>
          <a:xfrm>
            <a:off x="62752" y="887506"/>
            <a:ext cx="12048565" cy="5905327"/>
          </a:xfrm>
        </p:spPr>
        <p:txBody>
          <a:bodyPr>
            <a:normAutofit fontScale="92500" lnSpcReduction="10000"/>
          </a:bodyPr>
          <a:lstStyle/>
          <a:p>
            <a:r>
              <a:rPr lang="it-IT" sz="1300" b="1" i="1" dirty="0">
                <a:solidFill>
                  <a:srgbClr val="0070C0"/>
                </a:solidFill>
                <a:latin typeface="Verdana" panose="020B0604030504040204" pitchFamily="34" charset="0"/>
                <a:ea typeface="Verdana" panose="020B0604030504040204" pitchFamily="34" charset="0"/>
              </a:rPr>
              <a:t>UNA BREVE SINTESI SULLE MODIFICHE ALLA VALUTAZIONE DEI SERVIZI NEL NUOVO CCNI 2025</a:t>
            </a:r>
          </a:p>
          <a:p>
            <a:r>
              <a:rPr lang="it-IT" sz="1400" b="1" i="1" dirty="0">
                <a:solidFill>
                  <a:srgbClr val="0070C0"/>
                </a:solidFill>
                <a:effectLst/>
                <a:highlight>
                  <a:srgbClr val="FFFF00"/>
                </a:highlight>
                <a:latin typeface="Verdana" panose="020B0604030504040204" pitchFamily="34" charset="0"/>
                <a:ea typeface="Verdana" panose="020B0604030504040204" pitchFamily="34" charset="0"/>
              </a:rPr>
              <a:t>SERVIZIO DI RUOLO </a:t>
            </a:r>
          </a:p>
          <a:p>
            <a:pPr algn="l"/>
            <a:r>
              <a:rPr lang="it-IT" sz="1400" b="1" i="1" dirty="0">
                <a:solidFill>
                  <a:srgbClr val="002060"/>
                </a:solidFill>
                <a:highlight>
                  <a:srgbClr val="FFFF00"/>
                </a:highlight>
                <a:latin typeface="Verdana" panose="020B0604030504040204" pitchFamily="34" charset="0"/>
                <a:ea typeface="Verdana" panose="020B0604030504040204" pitchFamily="34" charset="0"/>
              </a:rPr>
              <a:t>Per l’anzianità derivante da decorrenza giuridica della nomina anteriore alla decorrenza economica: </a:t>
            </a:r>
          </a:p>
          <a:p>
            <a:pPr algn="l">
              <a:lnSpc>
                <a:spcPct val="110000"/>
              </a:lnSpc>
              <a:spcBef>
                <a:spcPts val="0"/>
              </a:spcBef>
            </a:pPr>
            <a:r>
              <a:rPr lang="it-IT" sz="1400" b="1" i="1" dirty="0">
                <a:solidFill>
                  <a:srgbClr val="002060"/>
                </a:solidFill>
                <a:latin typeface="Verdana" panose="020B0604030504040204" pitchFamily="34" charset="0"/>
                <a:ea typeface="Verdana" panose="020B0604030504040204" pitchFamily="34" charset="0"/>
              </a:rPr>
              <a:t>✓ se non è stato prestato nessun servizio o se è stato prestato per meno di 180 gg. </a:t>
            </a:r>
          </a:p>
          <a:p>
            <a:pPr algn="l">
              <a:lnSpc>
                <a:spcPct val="110000"/>
              </a:lnSpc>
              <a:spcBef>
                <a:spcPts val="0"/>
              </a:spcBef>
            </a:pPr>
            <a:r>
              <a:rPr lang="it-IT" sz="1400" b="1" i="1" dirty="0">
                <a:solidFill>
                  <a:srgbClr val="002060"/>
                </a:solidFill>
                <a:latin typeface="Verdana" panose="020B0604030504040204" pitchFamily="34" charset="0"/>
                <a:ea typeface="Verdana" panose="020B0604030504040204" pitchFamily="34" charset="0"/>
              </a:rPr>
              <a:t>✓ se è stato prestato un servizio di almeno 180 gg. ma in un diverso ruolo rispetto a quello di appartenenza (es. docente assunto sulla A12 – secondaria di II grado - con decorrenza giuridica </a:t>
            </a:r>
            <a:r>
              <a:rPr lang="it-IT" sz="1400" b="1" i="1" dirty="0" err="1">
                <a:solidFill>
                  <a:srgbClr val="002060"/>
                </a:solidFill>
                <a:latin typeface="Verdana" panose="020B0604030504040204" pitchFamily="34" charset="0"/>
                <a:ea typeface="Verdana" panose="020B0604030504040204" pitchFamily="34" charset="0"/>
              </a:rPr>
              <a:t>a.s.</a:t>
            </a:r>
            <a:r>
              <a:rPr lang="it-IT" sz="1400" b="1" i="1" dirty="0">
                <a:solidFill>
                  <a:srgbClr val="002060"/>
                </a:solidFill>
                <a:latin typeface="Verdana" panose="020B0604030504040204" pitchFamily="34" charset="0"/>
                <a:ea typeface="Verdana" panose="020B0604030504040204" pitchFamily="34" charset="0"/>
              </a:rPr>
              <a:t> 2022/23 ed economica </a:t>
            </a:r>
            <a:r>
              <a:rPr lang="it-IT" sz="1400" b="1" i="1" dirty="0" err="1">
                <a:solidFill>
                  <a:srgbClr val="002060"/>
                </a:solidFill>
                <a:latin typeface="Verdana" panose="020B0604030504040204" pitchFamily="34" charset="0"/>
                <a:ea typeface="Verdana" panose="020B0604030504040204" pitchFamily="34" charset="0"/>
              </a:rPr>
              <a:t>a.s.</a:t>
            </a:r>
            <a:r>
              <a:rPr lang="it-IT" sz="1400" b="1" i="1" dirty="0">
                <a:solidFill>
                  <a:srgbClr val="002060"/>
                </a:solidFill>
                <a:latin typeface="Verdana" panose="020B0604030504040204" pitchFamily="34" charset="0"/>
                <a:ea typeface="Verdana" panose="020B0604030504040204" pitchFamily="34" charset="0"/>
              </a:rPr>
              <a:t> 2023/24, con servizio di supplenza di almeno 180 gg. </a:t>
            </a:r>
            <a:r>
              <a:rPr lang="it-IT" sz="1400" b="1" i="1" dirty="0" err="1">
                <a:solidFill>
                  <a:srgbClr val="002060"/>
                </a:solidFill>
                <a:latin typeface="Verdana" panose="020B0604030504040204" pitchFamily="34" charset="0"/>
                <a:ea typeface="Verdana" panose="020B0604030504040204" pitchFamily="34" charset="0"/>
              </a:rPr>
              <a:t>nell’a.s.</a:t>
            </a:r>
            <a:r>
              <a:rPr lang="it-IT" sz="1400" b="1" i="1" dirty="0">
                <a:solidFill>
                  <a:srgbClr val="002060"/>
                </a:solidFill>
                <a:latin typeface="Verdana" panose="020B0604030504040204" pitchFamily="34" charset="0"/>
                <a:ea typeface="Verdana" panose="020B0604030504040204" pitchFamily="34" charset="0"/>
              </a:rPr>
              <a:t> 2022/23 sulla A22 – Secondaria di I grado): </a:t>
            </a:r>
          </a:p>
          <a:p>
            <a:pPr algn="l"/>
            <a:r>
              <a:rPr lang="it-IT" sz="1400" b="1" i="1" dirty="0">
                <a:solidFill>
                  <a:srgbClr val="002060"/>
                </a:solidFill>
                <a:highlight>
                  <a:srgbClr val="FFFF00"/>
                </a:highlight>
                <a:latin typeface="Verdana" panose="020B0604030504040204" pitchFamily="34" charset="0"/>
                <a:ea typeface="Verdana" panose="020B0604030504040204" pitchFamily="34" charset="0"/>
              </a:rPr>
              <a:t>PUNTI 3 pp. per ogni anno (con relativo raddoppio per i docenti titolari su posto di sostegno se il servizio è stato prestato sul sostegno e si conta 2 volte se svolto in piccole isole, paesi in via di sviluppo o scuole di montagna).</a:t>
            </a:r>
          </a:p>
          <a:p>
            <a:r>
              <a:rPr lang="it-IT" sz="1400" b="1" i="1" dirty="0">
                <a:highlight>
                  <a:srgbClr val="00FFFF"/>
                </a:highlight>
                <a:latin typeface="Verdana" panose="020B0604030504040204" pitchFamily="34" charset="0"/>
                <a:ea typeface="Verdana" panose="020B0604030504040204" pitchFamily="34" charset="0"/>
              </a:rPr>
              <a:t>SERVIZIO DI RUOLO SVOLTO IN UN DIVERSO RUOLO – PUNTEGGI</a:t>
            </a:r>
          </a:p>
          <a:p>
            <a:pPr algn="l"/>
            <a:r>
              <a:rPr lang="it-IT" sz="1200" b="1" i="1" dirty="0">
                <a:solidFill>
                  <a:srgbClr val="002060"/>
                </a:solidFill>
                <a:latin typeface="Verdana" panose="020B0604030504040204" pitchFamily="34" charset="0"/>
                <a:ea typeface="Verdana" panose="020B0604030504040204" pitchFamily="34" charset="0"/>
              </a:rPr>
              <a:t>Il punteggio cambia a seconda dell’attuale ruolo di appartenenza del docente rispetto al servizio di diverso ruolo prestato (nota 4 - tabella di valutazione CCNI): </a:t>
            </a:r>
          </a:p>
          <a:p>
            <a:pPr algn="l"/>
            <a:r>
              <a:rPr lang="it-IT" sz="1200" b="1" i="1" dirty="0">
                <a:solidFill>
                  <a:srgbClr val="FF0000"/>
                </a:solidFill>
                <a:highlight>
                  <a:srgbClr val="00FFFF"/>
                </a:highlight>
                <a:latin typeface="Verdana" panose="020B0604030504040204" pitchFamily="34" charset="0"/>
                <a:ea typeface="Verdana" panose="020B0604030504040204" pitchFamily="34" charset="0"/>
              </a:rPr>
              <a:t>- </a:t>
            </a:r>
            <a:r>
              <a:rPr lang="it-IT" sz="1200" b="1" i="1" dirty="0">
                <a:solidFill>
                  <a:srgbClr val="0070C0"/>
                </a:solidFill>
                <a:highlight>
                  <a:srgbClr val="00FFFF"/>
                </a:highlight>
                <a:latin typeface="Verdana" panose="020B0604030504040204" pitchFamily="34" charset="0"/>
                <a:ea typeface="Verdana" panose="020B0604030504040204" pitchFamily="34" charset="0"/>
              </a:rPr>
              <a:t>PER IL DOCENTE ATTUALMENTE TITOLARE NELLA SCUOLA DELLA INFANZIA: </a:t>
            </a:r>
          </a:p>
          <a:p>
            <a:pPr algn="l"/>
            <a:r>
              <a:rPr lang="it-IT" sz="1200" dirty="0">
                <a:latin typeface="Verdana" panose="020B0604030504040204" pitchFamily="34" charset="0"/>
                <a:ea typeface="Verdana" panose="020B0604030504040204" pitchFamily="34" charset="0"/>
              </a:rPr>
              <a:t>• </a:t>
            </a:r>
            <a:r>
              <a:rPr lang="it-IT" sz="1200" b="1" i="1" dirty="0">
                <a:solidFill>
                  <a:srgbClr val="0070C0"/>
                </a:solidFill>
                <a:latin typeface="Verdana" panose="020B0604030504040204" pitchFamily="34" charset="0"/>
                <a:ea typeface="Verdana" panose="020B0604030504040204" pitchFamily="34" charset="0"/>
              </a:rPr>
              <a:t>il servizio di ruolo svolto nella scuola primaria è valutato sempre 3 pp. per ogni anno prestato indipendentemente dal numero degli anni prestati; </a:t>
            </a:r>
          </a:p>
          <a:p>
            <a:pPr algn="l"/>
            <a:r>
              <a:rPr lang="it-IT" sz="1200" b="1" i="1" dirty="0">
                <a:solidFill>
                  <a:srgbClr val="0070C0"/>
                </a:solidFill>
                <a:latin typeface="Verdana" panose="020B0604030504040204" pitchFamily="34" charset="0"/>
                <a:ea typeface="Verdana" panose="020B0604030504040204" pitchFamily="34" charset="0"/>
              </a:rPr>
              <a:t>• il servizio di ruolo svolto nella scuola di I e/o II grado è, invece, valutato 3 pp. per i primi 4 anni e 2 pp. per i successivi.</a:t>
            </a:r>
          </a:p>
          <a:p>
            <a:pPr algn="l"/>
            <a:r>
              <a:rPr lang="it-IT" sz="1200" dirty="0">
                <a:solidFill>
                  <a:srgbClr val="FF0000"/>
                </a:solidFill>
                <a:latin typeface="Verdana" panose="020B0604030504040204" pitchFamily="34" charset="0"/>
                <a:ea typeface="Verdana" panose="020B0604030504040204" pitchFamily="34" charset="0"/>
              </a:rPr>
              <a:t> -  </a:t>
            </a:r>
            <a:r>
              <a:rPr lang="it-IT" sz="1200" b="1" i="1" dirty="0">
                <a:solidFill>
                  <a:srgbClr val="002060"/>
                </a:solidFill>
                <a:highlight>
                  <a:srgbClr val="FFFF00"/>
                </a:highlight>
                <a:latin typeface="Verdana" panose="020B0604030504040204" pitchFamily="34" charset="0"/>
                <a:ea typeface="Verdana" panose="020B0604030504040204" pitchFamily="34" charset="0"/>
              </a:rPr>
              <a:t>PER IL DOCENTE ATTUALMENTE TITOLARE NELLA SCUOLA PRIMARIA: </a:t>
            </a:r>
          </a:p>
          <a:p>
            <a:pPr algn="l"/>
            <a:r>
              <a:rPr lang="it-IT" sz="1200" dirty="0"/>
              <a:t>• </a:t>
            </a:r>
            <a:r>
              <a:rPr lang="it-IT" sz="1200" b="1" i="1" dirty="0">
                <a:solidFill>
                  <a:srgbClr val="002060"/>
                </a:solidFill>
                <a:latin typeface="Verdana" panose="020B0604030504040204" pitchFamily="34" charset="0"/>
                <a:ea typeface="Verdana" panose="020B0604030504040204" pitchFamily="34" charset="0"/>
              </a:rPr>
              <a:t>il servizio di ruolo svolto nella scuola dell’infanzia è valutato sempre 3 pp. per ogni anno prestato indipendentemente dal numero degli anni prestati; </a:t>
            </a:r>
          </a:p>
          <a:p>
            <a:pPr algn="l"/>
            <a:r>
              <a:rPr lang="it-IT" sz="1200" b="1" i="1" dirty="0">
                <a:solidFill>
                  <a:srgbClr val="002060"/>
                </a:solidFill>
                <a:latin typeface="Verdana" panose="020B0604030504040204" pitchFamily="34" charset="0"/>
                <a:ea typeface="Verdana" panose="020B0604030504040204" pitchFamily="34" charset="0"/>
              </a:rPr>
              <a:t>• il servizio di ruolo svolto nella scuola di I e/o II grado è, invece, valutato 3 pp. per i primi 4 anni e 2 pp. per i successivi. </a:t>
            </a:r>
          </a:p>
          <a:p>
            <a:pPr algn="l"/>
            <a:r>
              <a:rPr lang="it-IT" sz="1400" b="1" i="1" dirty="0">
                <a:solidFill>
                  <a:srgbClr val="00B050"/>
                </a:solidFill>
                <a:highlight>
                  <a:srgbClr val="00FF00"/>
                </a:highlight>
                <a:latin typeface="Verdana" panose="020B0604030504040204" pitchFamily="34" charset="0"/>
                <a:ea typeface="Verdana" panose="020B0604030504040204" pitchFamily="34" charset="0"/>
              </a:rPr>
              <a:t>- </a:t>
            </a:r>
            <a:r>
              <a:rPr lang="it-IT" sz="1200" b="1" i="1" dirty="0">
                <a:solidFill>
                  <a:srgbClr val="00B050"/>
                </a:solidFill>
                <a:highlight>
                  <a:srgbClr val="00FF00"/>
                </a:highlight>
                <a:latin typeface="Verdana" panose="020B0604030504040204" pitchFamily="34" charset="0"/>
                <a:ea typeface="Verdana" panose="020B0604030504040204" pitchFamily="34" charset="0"/>
              </a:rPr>
              <a:t>PER IL DOCENTE ATTUALMENTE TITOLARE NELLA SCUOLA DI I GRADO: </a:t>
            </a:r>
            <a:endParaRPr lang="it-IT" sz="1400" b="1" i="1" dirty="0">
              <a:solidFill>
                <a:srgbClr val="00B050"/>
              </a:solidFill>
              <a:highlight>
                <a:srgbClr val="00FF00"/>
              </a:highlight>
              <a:latin typeface="Verdana" panose="020B0604030504040204" pitchFamily="34" charset="0"/>
              <a:ea typeface="Verdana" panose="020B0604030504040204" pitchFamily="34" charset="0"/>
            </a:endParaRPr>
          </a:p>
          <a:p>
            <a:pPr algn="l"/>
            <a:r>
              <a:rPr lang="it-IT" sz="1100" b="1" i="1" dirty="0">
                <a:solidFill>
                  <a:srgbClr val="00B050"/>
                </a:solidFill>
                <a:latin typeface="Verdana" panose="020B0604030504040204" pitchFamily="34" charset="0"/>
                <a:ea typeface="Verdana" panose="020B0604030504040204" pitchFamily="34" charset="0"/>
              </a:rPr>
              <a:t>• </a:t>
            </a:r>
            <a:r>
              <a:rPr lang="it-IT" sz="1200" b="1" i="1" dirty="0">
                <a:solidFill>
                  <a:srgbClr val="00B050"/>
                </a:solidFill>
                <a:latin typeface="Verdana" panose="020B0604030504040204" pitchFamily="34" charset="0"/>
                <a:ea typeface="Verdana" panose="020B0604030504040204" pitchFamily="34" charset="0"/>
              </a:rPr>
              <a:t>il servizio di ruolo svolto nella scuola di II grado è valutato sempre 3 pp. per ogni anno prestato indipendentemente dal numero degli anni prestati; </a:t>
            </a:r>
          </a:p>
          <a:p>
            <a:pPr algn="l"/>
            <a:r>
              <a:rPr lang="it-IT" sz="1200" b="1" i="1" dirty="0">
                <a:solidFill>
                  <a:srgbClr val="00B050"/>
                </a:solidFill>
                <a:latin typeface="Verdana" panose="020B0604030504040204" pitchFamily="34" charset="0"/>
                <a:ea typeface="Verdana" panose="020B0604030504040204" pitchFamily="34" charset="0"/>
              </a:rPr>
              <a:t>• il servizio di ruolo svolto nella scuola dell’infanzia e/o primaria è, invece, valutato 3 pp. per i primi 4 anni e 2 pp. per i successivi.</a:t>
            </a:r>
          </a:p>
          <a:p>
            <a:pPr algn="l"/>
            <a:r>
              <a:rPr lang="it-IT" sz="1200" b="1" i="1" dirty="0">
                <a:solidFill>
                  <a:srgbClr val="FF0000"/>
                </a:solidFill>
                <a:highlight>
                  <a:srgbClr val="C0C0C0"/>
                </a:highlight>
                <a:latin typeface="Verdana" panose="020B0604030504040204" pitchFamily="34" charset="0"/>
                <a:ea typeface="Verdana" panose="020B0604030504040204" pitchFamily="34" charset="0"/>
              </a:rPr>
              <a:t>-  PER IL DOCENTE ATTUALMENTE TITOLARE NELLA SCUOLA DI II GRADO:</a:t>
            </a:r>
          </a:p>
          <a:p>
            <a:pPr algn="l"/>
            <a:r>
              <a:rPr lang="it-IT" sz="1100" dirty="0"/>
              <a:t>• </a:t>
            </a:r>
            <a:r>
              <a:rPr lang="it-IT" sz="1200" b="1" i="1" dirty="0">
                <a:solidFill>
                  <a:srgbClr val="FF0000"/>
                </a:solidFill>
                <a:latin typeface="Verdana" panose="020B0604030504040204" pitchFamily="34" charset="0"/>
                <a:ea typeface="Verdana" panose="020B0604030504040204" pitchFamily="34" charset="0"/>
              </a:rPr>
              <a:t>il servizio di ruolo svolto nella scuola di I grado è valutato sempre 3 pp. per ogni anno prestato indipendentemente dal numero degli anni prestati; </a:t>
            </a:r>
          </a:p>
          <a:p>
            <a:pPr algn="l"/>
            <a:r>
              <a:rPr lang="it-IT" sz="1200" b="1" i="1" dirty="0">
                <a:solidFill>
                  <a:srgbClr val="FF0000"/>
                </a:solidFill>
                <a:latin typeface="Verdana" panose="020B0604030504040204" pitchFamily="34" charset="0"/>
                <a:ea typeface="Verdana" panose="020B0604030504040204" pitchFamily="34" charset="0"/>
              </a:rPr>
              <a:t>• il servizio di ruolo svolto nella scuola dell’infanzia e/o primaria è, invece, valutato 3 pp. per i primi 4 anni e 2 pp. per i successivi</a:t>
            </a:r>
            <a:r>
              <a:rPr lang="it-IT" sz="1100" dirty="0"/>
              <a:t>.</a:t>
            </a:r>
            <a:endParaRPr lang="it-IT" sz="1400" b="1" i="1" dirty="0">
              <a:solidFill>
                <a:srgbClr val="00B050"/>
              </a:solidFill>
              <a:highlight>
                <a:srgbClr val="00FFFF"/>
              </a:highlight>
              <a:latin typeface="Verdana" panose="020B0604030504040204" pitchFamily="34" charset="0"/>
              <a:ea typeface="Verdana" panose="020B0604030504040204" pitchFamily="34" charset="0"/>
            </a:endParaRPr>
          </a:p>
        </p:txBody>
      </p:sp>
      <p:pic>
        <p:nvPicPr>
          <p:cNvPr id="5" name="image1.jpeg">
            <a:extLst>
              <a:ext uri="{FF2B5EF4-FFF2-40B4-BE49-F238E27FC236}">
                <a16:creationId xmlns:a16="http://schemas.microsoft.com/office/drawing/2014/main" id="{A5136701-D899-9D7F-EE5E-218ABC1635ED}"/>
              </a:ext>
            </a:extLst>
          </p:cNvPr>
          <p:cNvPicPr>
            <a:picLocks noChangeAspect="1"/>
          </p:cNvPicPr>
          <p:nvPr/>
        </p:nvPicPr>
        <p:blipFill>
          <a:blip r:embed="rId2" cstate="print"/>
          <a:stretch>
            <a:fillRect/>
          </a:stretch>
        </p:blipFill>
        <p:spPr>
          <a:xfrm>
            <a:off x="8840321" y="0"/>
            <a:ext cx="2095500" cy="949960"/>
          </a:xfrm>
          <a:prstGeom prst="rect">
            <a:avLst/>
          </a:prstGeom>
        </p:spPr>
      </p:pic>
    </p:spTree>
    <p:extLst>
      <p:ext uri="{BB962C8B-B14F-4D97-AF65-F5344CB8AC3E}">
        <p14:creationId xmlns:p14="http://schemas.microsoft.com/office/powerpoint/2010/main" val="2334320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8724E6-7335-0C47-40A4-582D5E79C50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35699ED-FABF-64D9-071E-2341AB1E5E22}"/>
              </a:ext>
            </a:extLst>
          </p:cNvPr>
          <p:cNvSpPr>
            <a:spLocks noGrp="1"/>
          </p:cNvSpPr>
          <p:nvPr>
            <p:ph type="ctrTitle"/>
          </p:nvPr>
        </p:nvSpPr>
        <p:spPr>
          <a:xfrm>
            <a:off x="735106" y="479359"/>
            <a:ext cx="10488706" cy="1071536"/>
          </a:xfrm>
        </p:spPr>
        <p:txBody>
          <a:bodyPr>
            <a:normAutofit fontScale="90000"/>
          </a:bodyPr>
          <a:lstStyle/>
          <a:p>
            <a:r>
              <a:rPr lang="it-IT" sz="2000" dirty="0"/>
              <a:t> </a:t>
            </a: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r>
              <a:rPr lang="it-IT" sz="2000" b="1" dirty="0">
                <a:latin typeface="Verdana" panose="020B0604030504040204" pitchFamily="34" charset="0"/>
                <a:ea typeface="Verdana" panose="020B0604030504040204" pitchFamily="34" charset="0"/>
              </a:rPr>
              <a:t>Segreteria Provinciale FLP SCUOLA FOG</a:t>
            </a:r>
            <a:r>
              <a:rPr lang="it-IT" sz="1800" b="1" dirty="0">
                <a:latin typeface="Verdana" panose="020B0604030504040204" pitchFamily="34" charset="0"/>
                <a:ea typeface="Verdana" panose="020B0604030504040204" pitchFamily="34" charset="0"/>
              </a:rPr>
              <a:t>GIA</a:t>
            </a:r>
            <a:r>
              <a:rPr lang="it-IT" sz="1800" b="1" dirty="0"/>
              <a:t> </a:t>
            </a:r>
            <a:br>
              <a:rPr lang="it-IT" sz="1800" b="1" dirty="0"/>
            </a:br>
            <a:endParaRPr lang="it-IT" b="1" dirty="0">
              <a:latin typeface="Verdana" panose="020B0604030504040204" pitchFamily="34" charset="0"/>
              <a:ea typeface="Verdana" panose="020B0604030504040204" pitchFamily="34" charset="0"/>
            </a:endParaRPr>
          </a:p>
        </p:txBody>
      </p:sp>
      <p:sp>
        <p:nvSpPr>
          <p:cNvPr id="3" name="Sottotitolo 2">
            <a:extLst>
              <a:ext uri="{FF2B5EF4-FFF2-40B4-BE49-F238E27FC236}">
                <a16:creationId xmlns:a16="http://schemas.microsoft.com/office/drawing/2014/main" id="{147CF4A9-A0B0-B157-E46D-9014C74531A1}"/>
              </a:ext>
            </a:extLst>
          </p:cNvPr>
          <p:cNvSpPr>
            <a:spLocks noGrp="1"/>
          </p:cNvSpPr>
          <p:nvPr>
            <p:ph type="subTitle" idx="1"/>
          </p:nvPr>
        </p:nvSpPr>
        <p:spPr>
          <a:xfrm>
            <a:off x="62752" y="753036"/>
            <a:ext cx="12129248" cy="6033246"/>
          </a:xfrm>
        </p:spPr>
        <p:txBody>
          <a:bodyPr>
            <a:normAutofit fontScale="92500" lnSpcReduction="10000"/>
          </a:bodyPr>
          <a:lstStyle/>
          <a:p>
            <a:r>
              <a:rPr lang="it-IT" sz="1300" b="1" i="1" dirty="0">
                <a:solidFill>
                  <a:srgbClr val="0070C0"/>
                </a:solidFill>
                <a:latin typeface="Verdana" panose="020B0604030504040204" pitchFamily="34" charset="0"/>
                <a:ea typeface="Verdana" panose="020B0604030504040204" pitchFamily="34" charset="0"/>
              </a:rPr>
              <a:t>UNA BREVE SINTESI SULLE MODIFICHE ALLA VALUTAZIONE DEI SERVIZI NEL NUOVO CCNI 2025</a:t>
            </a:r>
          </a:p>
          <a:p>
            <a:pPr algn="just"/>
            <a:r>
              <a:rPr lang="it-IT" sz="1200" b="1" i="1" dirty="0">
                <a:highlight>
                  <a:srgbClr val="FFFF00"/>
                </a:highlight>
                <a:latin typeface="Verdana" panose="020B0604030504040204" pitchFamily="34" charset="0"/>
                <a:ea typeface="Verdana" panose="020B0604030504040204" pitchFamily="34" charset="0"/>
              </a:rPr>
              <a:t>ESEMPI DI CALCOLO:</a:t>
            </a:r>
          </a:p>
          <a:p>
            <a:pPr algn="l"/>
            <a:r>
              <a:rPr lang="it-IT" sz="1800" b="1" i="1" dirty="0">
                <a:solidFill>
                  <a:srgbClr val="002060"/>
                </a:solidFill>
                <a:highlight>
                  <a:srgbClr val="00FFFF"/>
                </a:highlight>
                <a:latin typeface="Verdana" panose="020B0604030504040204" pitchFamily="34" charset="0"/>
                <a:ea typeface="Verdana" panose="020B0604030504040204" pitchFamily="34" charset="0"/>
              </a:rPr>
              <a:t>- </a:t>
            </a:r>
            <a:r>
              <a:rPr lang="it-IT" sz="1300" b="1" i="1" dirty="0">
                <a:solidFill>
                  <a:srgbClr val="002060"/>
                </a:solidFill>
                <a:highlight>
                  <a:srgbClr val="00FFFF"/>
                </a:highlight>
                <a:latin typeface="Verdana" panose="020B0604030504040204" pitchFamily="34" charset="0"/>
                <a:ea typeface="Verdana" panose="020B0604030504040204" pitchFamily="34" charset="0"/>
              </a:rPr>
              <a:t>DOCENTE DELLA SCUOLA PRIMARIA POSTO COMUNE CON </a:t>
            </a:r>
            <a:r>
              <a:rPr lang="it-IT" sz="1300" b="1" i="1" dirty="0">
                <a:solidFill>
                  <a:srgbClr val="0070C0"/>
                </a:solidFill>
                <a:latin typeface="Verdana" panose="020B0604030504040204" pitchFamily="34" charset="0"/>
                <a:ea typeface="Verdana" panose="020B0604030504040204" pitchFamily="34" charset="0"/>
              </a:rPr>
              <a:t>• 6 ANNI DI RUOLO SVOLTI NELLA PRIMARIA   • 6 ANNI DI DIVERSO RUOLO SVOLTI NELLA INFANZIA </a:t>
            </a:r>
            <a:endParaRPr lang="it-IT" sz="1200" b="1" i="1" dirty="0">
              <a:solidFill>
                <a:srgbClr val="0070C0"/>
              </a:solidFill>
              <a:latin typeface="Verdana" panose="020B0604030504040204" pitchFamily="34" charset="0"/>
              <a:ea typeface="Verdana" panose="020B0604030504040204" pitchFamily="34" charset="0"/>
            </a:endParaRPr>
          </a:p>
          <a:p>
            <a:pPr algn="just"/>
            <a:r>
              <a:rPr lang="it-IT" sz="1200" b="1" i="1" dirty="0">
                <a:solidFill>
                  <a:srgbClr val="FF0000"/>
                </a:solidFill>
                <a:latin typeface="Verdana" panose="020B0604030504040204" pitchFamily="34" charset="0"/>
                <a:ea typeface="Verdana" panose="020B0604030504040204" pitchFamily="34" charset="0"/>
              </a:rPr>
              <a:t>➢ 6 anni di ruolo svolti nella primaria: 36 pp. (6X6) / ➢ 6 anni di diverso ruolo svolti nella infanzia: 18 pp. (6x3)</a:t>
            </a:r>
          </a:p>
          <a:p>
            <a:pPr algn="just"/>
            <a:r>
              <a:rPr lang="it-IT" sz="1200" b="1" i="1" dirty="0">
                <a:latin typeface="Verdana" panose="020B0604030504040204" pitchFamily="34" charset="0"/>
                <a:ea typeface="Verdana" panose="020B0604030504040204" pitchFamily="34" charset="0"/>
              </a:rPr>
              <a:t>- </a:t>
            </a:r>
            <a:r>
              <a:rPr lang="it-IT" sz="1300" b="1" i="1" dirty="0">
                <a:solidFill>
                  <a:srgbClr val="002060"/>
                </a:solidFill>
                <a:highlight>
                  <a:srgbClr val="FFFF00"/>
                </a:highlight>
                <a:latin typeface="Verdana" panose="020B0604030504040204" pitchFamily="34" charset="0"/>
                <a:ea typeface="Verdana" panose="020B0604030504040204" pitchFamily="34" charset="0"/>
              </a:rPr>
              <a:t>DOCENTE DELLA SCUOLA PRIMARIA POSTO COMUNE CON: </a:t>
            </a:r>
            <a:r>
              <a:rPr lang="it-IT" sz="1300" b="1" i="1" dirty="0">
                <a:solidFill>
                  <a:srgbClr val="0070C0"/>
                </a:solidFill>
                <a:latin typeface="Verdana" panose="020B0604030504040204" pitchFamily="34" charset="0"/>
                <a:ea typeface="Verdana" panose="020B0604030504040204" pitchFamily="34" charset="0"/>
              </a:rPr>
              <a:t>• 6 ANNI DI RUOLO SVOLTI NELLA PRIMARIA • 6 ANNI DI DIVERSO RUOLO SVOLTI NELLA SCUOLA DI I - II </a:t>
            </a:r>
            <a:endParaRPr lang="it-IT" sz="1200" b="1" i="1" dirty="0">
              <a:solidFill>
                <a:srgbClr val="0070C0"/>
              </a:solidFill>
              <a:latin typeface="Verdana" panose="020B0604030504040204" pitchFamily="34" charset="0"/>
              <a:ea typeface="Verdana" panose="020B0604030504040204" pitchFamily="34" charset="0"/>
            </a:endParaRPr>
          </a:p>
          <a:p>
            <a:pPr algn="just"/>
            <a:r>
              <a:rPr lang="it-IT" sz="1200" b="1" i="1" dirty="0">
                <a:latin typeface="Verdana" panose="020B0604030504040204" pitchFamily="34" charset="0"/>
                <a:ea typeface="Verdana" panose="020B0604030504040204" pitchFamily="34" charset="0"/>
              </a:rPr>
              <a:t>➢ 6 anni di ruolo svolti nella primaria: 36 pp. (6X6) ➢ 6 anni di diverso ruolo svolti nella scuola di I e/o II grado: 16 pp. (primi 4 anni x 3 e successivi 2 anni x 2). </a:t>
            </a:r>
          </a:p>
          <a:p>
            <a:pPr algn="just">
              <a:lnSpc>
                <a:spcPct val="110000"/>
              </a:lnSpc>
              <a:spcBef>
                <a:spcPts val="0"/>
              </a:spcBef>
            </a:pPr>
            <a:r>
              <a:rPr lang="it-IT" sz="1300" b="1" i="1" dirty="0">
                <a:solidFill>
                  <a:srgbClr val="002060"/>
                </a:solidFill>
                <a:highlight>
                  <a:srgbClr val="FF00FF"/>
                </a:highlight>
                <a:latin typeface="Verdana" panose="020B0604030504040204" pitchFamily="34" charset="0"/>
                <a:ea typeface="Verdana" panose="020B0604030504040204" pitchFamily="34" charset="0"/>
              </a:rPr>
              <a:t>DOCENTE DELLA SCUOLA DI I GRADO POSTO COMUNE CON</a:t>
            </a:r>
            <a:r>
              <a:rPr lang="it-IT" sz="1300" b="1" i="1" dirty="0">
                <a:latin typeface="Verdana" panose="020B0604030504040204" pitchFamily="34" charset="0"/>
                <a:ea typeface="Verdana" panose="020B0604030504040204" pitchFamily="34" charset="0"/>
              </a:rPr>
              <a:t>:  </a:t>
            </a:r>
            <a:r>
              <a:rPr lang="it-IT" sz="1300" b="1" i="1" dirty="0">
                <a:solidFill>
                  <a:srgbClr val="0070C0"/>
                </a:solidFill>
                <a:latin typeface="Verdana" panose="020B0604030504040204" pitchFamily="34" charset="0"/>
                <a:ea typeface="Verdana" panose="020B0604030504040204" pitchFamily="34" charset="0"/>
              </a:rPr>
              <a:t>• 6 ANNI DI RUOLO SVOLTI NELLA SCUOLA DI I GRADO • 6 ANNI DI DIVERSO RUOLO SVOLTI NELLA SCUOLA DI II GRADO </a:t>
            </a:r>
          </a:p>
          <a:p>
            <a:pPr algn="just"/>
            <a:r>
              <a:rPr lang="it-IT" sz="1200" b="1" i="1" dirty="0">
                <a:latin typeface="Verdana" panose="020B0604030504040204" pitchFamily="34" charset="0"/>
                <a:ea typeface="Verdana" panose="020B0604030504040204" pitchFamily="34" charset="0"/>
              </a:rPr>
              <a:t>➢ 6 anni di ruolo svolti nel I grado: 36 pp. (6X6) ➢ 6 anni di diverso ruolo svolti nel II grado: 18 pp. (6x3) </a:t>
            </a:r>
          </a:p>
          <a:p>
            <a:pPr algn="just"/>
            <a:r>
              <a:rPr lang="it-IT" sz="1300" b="1" i="1" dirty="0">
                <a:solidFill>
                  <a:srgbClr val="002060"/>
                </a:solidFill>
                <a:highlight>
                  <a:srgbClr val="00FF00"/>
                </a:highlight>
                <a:latin typeface="Verdana" panose="020B0604030504040204" pitchFamily="34" charset="0"/>
                <a:ea typeface="Verdana" panose="020B0604030504040204" pitchFamily="34" charset="0"/>
              </a:rPr>
              <a:t>DOCENTE DELLA SCUOLA DI I GRADO POSTO COMUNE CON: </a:t>
            </a:r>
            <a:r>
              <a:rPr lang="it-IT" sz="1300" b="1" i="1" dirty="0">
                <a:latin typeface="Verdana" panose="020B0604030504040204" pitchFamily="34" charset="0"/>
                <a:ea typeface="Verdana" panose="020B0604030504040204" pitchFamily="34" charset="0"/>
              </a:rPr>
              <a:t> </a:t>
            </a:r>
            <a:r>
              <a:rPr lang="it-IT" sz="1300" b="1" i="1" dirty="0">
                <a:solidFill>
                  <a:srgbClr val="0070C0"/>
                </a:solidFill>
                <a:latin typeface="Verdana" panose="020B0604030504040204" pitchFamily="34" charset="0"/>
                <a:ea typeface="Verdana" panose="020B0604030504040204" pitchFamily="34" charset="0"/>
              </a:rPr>
              <a:t>• 6 ANNI DI RUOLO SVOLTI NELLA SCUOLA DI I GRADO  • 6 ANNI DI DIVERSO RUOLO SVOLTO NELLA INFANZIA E/O PRIMARIA</a:t>
            </a:r>
          </a:p>
          <a:p>
            <a:pPr algn="just"/>
            <a:r>
              <a:rPr lang="it-IT" sz="1200" b="1" i="1" dirty="0">
                <a:latin typeface="Verdana" panose="020B0604030504040204" pitchFamily="34" charset="0"/>
                <a:ea typeface="Verdana" panose="020B0604030504040204" pitchFamily="34" charset="0"/>
              </a:rPr>
              <a:t> ➢ 6 anni di ruolo svolti nel I grado: 36 pp. (6X6) ➢ 6 anni di diverso ruolo svolti nella scuola infanzia e/o primaria: 16 pp. (primi 4 anni x 3 e successivi 2 anni x 2). </a:t>
            </a:r>
          </a:p>
          <a:p>
            <a:pPr algn="just"/>
            <a:r>
              <a:rPr lang="it-IT" sz="1300" b="1" i="1" dirty="0">
                <a:solidFill>
                  <a:srgbClr val="002060"/>
                </a:solidFill>
                <a:highlight>
                  <a:srgbClr val="FFFF00"/>
                </a:highlight>
                <a:latin typeface="Verdana" panose="020B0604030504040204" pitchFamily="34" charset="0"/>
                <a:ea typeface="Verdana" panose="020B0604030504040204" pitchFamily="34" charset="0"/>
              </a:rPr>
              <a:t>PER IL CALCOLO DEL PUNTEGGIO A CHI È DI RUOLO SU POSTO DI SOSTEGNO, SI RICORDA CHE, AI FINI DEL RADDOPPIO, BISOGNA PROCEDERE CON: </a:t>
            </a:r>
          </a:p>
          <a:p>
            <a:pPr algn="just">
              <a:lnSpc>
                <a:spcPct val="100000"/>
              </a:lnSpc>
              <a:spcBef>
                <a:spcPts val="0"/>
              </a:spcBef>
            </a:pPr>
            <a:r>
              <a:rPr lang="it-IT" sz="1200" b="1" i="1" dirty="0">
                <a:solidFill>
                  <a:srgbClr val="002060"/>
                </a:solidFill>
                <a:latin typeface="Verdana" panose="020B0604030504040204" pitchFamily="34" charset="0"/>
                <a:ea typeface="Verdana" panose="020B0604030504040204" pitchFamily="34" charset="0"/>
              </a:rPr>
              <a:t>• </a:t>
            </a:r>
            <a:r>
              <a:rPr lang="it-IT" sz="1300" b="1" i="1" dirty="0">
                <a:solidFill>
                  <a:srgbClr val="002060"/>
                </a:solidFill>
                <a:latin typeface="Verdana" panose="020B0604030504040204" pitchFamily="34" charset="0"/>
                <a:ea typeface="Verdana" panose="020B0604030504040204" pitchFamily="34" charset="0"/>
              </a:rPr>
              <a:t>un primo calcolo considerando gli anni complessivi; </a:t>
            </a:r>
          </a:p>
          <a:p>
            <a:pPr algn="just">
              <a:lnSpc>
                <a:spcPct val="100000"/>
              </a:lnSpc>
              <a:spcBef>
                <a:spcPts val="0"/>
              </a:spcBef>
            </a:pPr>
            <a:r>
              <a:rPr lang="it-IT" sz="1300" b="1" i="1" dirty="0">
                <a:solidFill>
                  <a:srgbClr val="002060"/>
                </a:solidFill>
                <a:latin typeface="Verdana" panose="020B0604030504040204" pitchFamily="34" charset="0"/>
                <a:ea typeface="Verdana" panose="020B0604030504040204" pitchFamily="34" charset="0"/>
              </a:rPr>
              <a:t>• un secondo calcolo solo per gli anni svolti sul sostegno. </a:t>
            </a:r>
          </a:p>
          <a:p>
            <a:pPr algn="just"/>
            <a:r>
              <a:rPr lang="it-IT" sz="1200" b="1" i="1" dirty="0">
                <a:solidFill>
                  <a:srgbClr val="0070C0"/>
                </a:solidFill>
                <a:highlight>
                  <a:srgbClr val="FFFF00"/>
                </a:highlight>
                <a:latin typeface="Verdana" panose="020B0604030504040204" pitchFamily="34" charset="0"/>
                <a:ea typeface="Verdana" panose="020B0604030504040204" pitchFamily="34" charset="0"/>
              </a:rPr>
              <a:t>Esempio DOCENTE DELLA SCUOLA PRIMARIA POSTO DI SOSTEGNO CON: • 6 ANNI DI RUOLO SVOLTI NEL SOSTEGNO PRIMARIA • 6 ANNI DI DIVERSO RUOLO SVOLTI NEL SOSTEGNO INFANZIA </a:t>
            </a:r>
          </a:p>
          <a:p>
            <a:pPr algn="just"/>
            <a:r>
              <a:rPr lang="it-IT" sz="1200" b="1" i="1" dirty="0">
                <a:solidFill>
                  <a:srgbClr val="002060"/>
                </a:solidFill>
                <a:latin typeface="Verdana" panose="020B0604030504040204" pitchFamily="34" charset="0"/>
                <a:ea typeface="Verdana" panose="020B0604030504040204" pitchFamily="34" charset="0"/>
              </a:rPr>
              <a:t>➢ 6 anni complessivi nel ruolo primaria: 36 pp. (6x6) </a:t>
            </a:r>
          </a:p>
          <a:p>
            <a:pPr algn="just"/>
            <a:r>
              <a:rPr lang="it-IT" sz="1200" b="1" i="1" dirty="0">
                <a:solidFill>
                  <a:srgbClr val="002060"/>
                </a:solidFill>
                <a:latin typeface="Verdana" panose="020B0604030504040204" pitchFamily="34" charset="0"/>
                <a:ea typeface="Verdana" panose="020B0604030504040204" pitchFamily="34" charset="0"/>
              </a:rPr>
              <a:t>➢ 6 anni complessivi nel ruolo della infanzia: 18 pp. (6x3) </a:t>
            </a:r>
          </a:p>
          <a:p>
            <a:pPr algn="just"/>
            <a:r>
              <a:rPr lang="it-IT" sz="1200" b="1" i="1" dirty="0">
                <a:solidFill>
                  <a:srgbClr val="002060"/>
                </a:solidFill>
                <a:latin typeface="Verdana" panose="020B0604030504040204" pitchFamily="34" charset="0"/>
                <a:ea typeface="Verdana" panose="020B0604030504040204" pitchFamily="34" charset="0"/>
              </a:rPr>
              <a:t>Di cui: ➢ 6 anni nel ruolo primaria su posto di sostegno: 36 pp. (6x6) </a:t>
            </a:r>
          </a:p>
          <a:p>
            <a:pPr algn="just"/>
            <a:r>
              <a:rPr lang="it-IT" sz="1200" b="1" i="1" dirty="0">
                <a:solidFill>
                  <a:srgbClr val="002060"/>
                </a:solidFill>
                <a:latin typeface="Verdana" panose="020B0604030504040204" pitchFamily="34" charset="0"/>
                <a:ea typeface="Verdana" panose="020B0604030504040204" pitchFamily="34" charset="0"/>
              </a:rPr>
              <a:t>           ➢ 6 anni nel ruolo della infanzia su posto di sostegno: 18 pp. (6x3)</a:t>
            </a:r>
            <a:r>
              <a:rPr lang="it-IT" sz="1050" dirty="0"/>
              <a:t> </a:t>
            </a:r>
          </a:p>
          <a:p>
            <a:pPr algn="just"/>
            <a:r>
              <a:rPr lang="it-IT" sz="1200" b="1" i="1" dirty="0">
                <a:highlight>
                  <a:srgbClr val="FFFF00"/>
                </a:highlight>
                <a:latin typeface="Verdana" panose="020B0604030504040204" pitchFamily="34" charset="0"/>
                <a:ea typeface="Verdana" panose="020B0604030504040204" pitchFamily="34" charset="0"/>
              </a:rPr>
              <a:t>Tot. Servizio: • Ruolo primaria: 72 pp. • Diverso ruolo infanzia: 36 pp.</a:t>
            </a:r>
            <a:endParaRPr lang="it-IT" sz="1200" b="1" i="1" dirty="0">
              <a:solidFill>
                <a:srgbClr val="002060"/>
              </a:solidFill>
              <a:highlight>
                <a:srgbClr val="FFFF00"/>
              </a:highlight>
              <a:latin typeface="Verdana" panose="020B0604030504040204" pitchFamily="34" charset="0"/>
              <a:ea typeface="Verdana" panose="020B0604030504040204" pitchFamily="34" charset="0"/>
            </a:endParaRPr>
          </a:p>
        </p:txBody>
      </p:sp>
      <p:pic>
        <p:nvPicPr>
          <p:cNvPr id="5" name="image1.jpeg">
            <a:extLst>
              <a:ext uri="{FF2B5EF4-FFF2-40B4-BE49-F238E27FC236}">
                <a16:creationId xmlns:a16="http://schemas.microsoft.com/office/drawing/2014/main" id="{A91555C5-8F70-A22F-3BFC-76EB6E6DECDE}"/>
              </a:ext>
            </a:extLst>
          </p:cNvPr>
          <p:cNvPicPr>
            <a:picLocks noChangeAspect="1"/>
          </p:cNvPicPr>
          <p:nvPr/>
        </p:nvPicPr>
        <p:blipFill>
          <a:blip r:embed="rId2" cstate="print"/>
          <a:stretch>
            <a:fillRect/>
          </a:stretch>
        </p:blipFill>
        <p:spPr>
          <a:xfrm>
            <a:off x="8840321" y="0"/>
            <a:ext cx="2095500" cy="690282"/>
          </a:xfrm>
          <a:prstGeom prst="rect">
            <a:avLst/>
          </a:prstGeom>
        </p:spPr>
      </p:pic>
    </p:spTree>
    <p:extLst>
      <p:ext uri="{BB962C8B-B14F-4D97-AF65-F5344CB8AC3E}">
        <p14:creationId xmlns:p14="http://schemas.microsoft.com/office/powerpoint/2010/main" val="3088456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2C8EF0-5559-C2B5-67B4-B73EEB8A063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C47DA84-067E-D22D-BA6E-6E87053FA975}"/>
              </a:ext>
            </a:extLst>
          </p:cNvPr>
          <p:cNvSpPr>
            <a:spLocks noGrp="1"/>
          </p:cNvSpPr>
          <p:nvPr>
            <p:ph type="ctrTitle"/>
          </p:nvPr>
        </p:nvSpPr>
        <p:spPr>
          <a:xfrm>
            <a:off x="735106" y="479359"/>
            <a:ext cx="10488706" cy="1071536"/>
          </a:xfrm>
        </p:spPr>
        <p:txBody>
          <a:bodyPr>
            <a:normAutofit fontScale="90000"/>
          </a:bodyPr>
          <a:lstStyle/>
          <a:p>
            <a:r>
              <a:rPr lang="it-IT" sz="2000" dirty="0"/>
              <a:t> </a:t>
            </a: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r>
              <a:rPr lang="it-IT" sz="2000" b="1" dirty="0">
                <a:latin typeface="Verdana" panose="020B0604030504040204" pitchFamily="34" charset="0"/>
                <a:ea typeface="Verdana" panose="020B0604030504040204" pitchFamily="34" charset="0"/>
              </a:rPr>
              <a:t>Segreteria Provinciale FLP SCUOLA FOG</a:t>
            </a:r>
            <a:r>
              <a:rPr lang="it-IT" sz="1800" b="1" dirty="0">
                <a:latin typeface="Verdana" panose="020B0604030504040204" pitchFamily="34" charset="0"/>
                <a:ea typeface="Verdana" panose="020B0604030504040204" pitchFamily="34" charset="0"/>
              </a:rPr>
              <a:t>GIA</a:t>
            </a:r>
            <a:r>
              <a:rPr lang="it-IT" sz="1800" b="1" dirty="0"/>
              <a:t> </a:t>
            </a:r>
            <a:br>
              <a:rPr lang="it-IT" sz="1800" b="1" dirty="0"/>
            </a:br>
            <a:endParaRPr lang="it-IT" b="1" dirty="0">
              <a:latin typeface="Verdana" panose="020B0604030504040204" pitchFamily="34" charset="0"/>
              <a:ea typeface="Verdana" panose="020B0604030504040204" pitchFamily="34" charset="0"/>
            </a:endParaRPr>
          </a:p>
        </p:txBody>
      </p:sp>
      <p:sp>
        <p:nvSpPr>
          <p:cNvPr id="3" name="Sottotitolo 2">
            <a:extLst>
              <a:ext uri="{FF2B5EF4-FFF2-40B4-BE49-F238E27FC236}">
                <a16:creationId xmlns:a16="http://schemas.microsoft.com/office/drawing/2014/main" id="{74AFB7B0-3364-7E0B-9A23-B7C2DA613EC7}"/>
              </a:ext>
            </a:extLst>
          </p:cNvPr>
          <p:cNvSpPr>
            <a:spLocks noGrp="1"/>
          </p:cNvSpPr>
          <p:nvPr>
            <p:ph type="subTitle" idx="1"/>
          </p:nvPr>
        </p:nvSpPr>
        <p:spPr>
          <a:xfrm>
            <a:off x="62752" y="753036"/>
            <a:ext cx="12129248" cy="6033246"/>
          </a:xfrm>
        </p:spPr>
        <p:txBody>
          <a:bodyPr>
            <a:normAutofit fontScale="92500" lnSpcReduction="20000"/>
          </a:bodyPr>
          <a:lstStyle/>
          <a:p>
            <a:r>
              <a:rPr lang="it-IT" sz="1200" b="1" i="1" dirty="0">
                <a:solidFill>
                  <a:srgbClr val="002060"/>
                </a:solidFill>
                <a:highlight>
                  <a:srgbClr val="FFFF00"/>
                </a:highlight>
                <a:latin typeface="Verdana" panose="020B0604030504040204" pitchFamily="34" charset="0"/>
                <a:ea typeface="Verdana" panose="020B0604030504040204" pitchFamily="34" charset="0"/>
              </a:rPr>
              <a:t>VALUTAZIONE SERVIZIO NON DI RUOLO</a:t>
            </a:r>
          </a:p>
          <a:p>
            <a:pPr algn="just"/>
            <a:r>
              <a:rPr lang="it-IT" sz="1100" b="1" i="1" dirty="0">
                <a:solidFill>
                  <a:srgbClr val="002060"/>
                </a:solidFill>
                <a:latin typeface="Verdana" panose="020B0604030504040204" pitchFamily="34" charset="0"/>
                <a:ea typeface="Verdana" panose="020B0604030504040204" pitchFamily="34" charset="0"/>
              </a:rPr>
              <a:t>In via generale si valutano i servizi non di ruolo che sono riconosciuti ai fini della ricostruzione della carriera ai sensi del D.L.vo n. 370 del 19/6/970 (convertito nella legge 576 del 26/7/970, nei limiti previsti dagli artt. 485, 487 e 490 del D.L.vo 297/94): </a:t>
            </a:r>
          </a:p>
          <a:p>
            <a:pPr algn="just"/>
            <a:r>
              <a:rPr lang="it-IT" sz="1100" b="1" i="1" dirty="0">
                <a:solidFill>
                  <a:srgbClr val="002060"/>
                </a:solidFill>
                <a:latin typeface="Verdana" panose="020B0604030504040204" pitchFamily="34" charset="0"/>
                <a:ea typeface="Verdana" panose="020B0604030504040204" pitchFamily="34" charset="0"/>
              </a:rPr>
              <a:t>il servizio prestato per almeno 180 giorni o ininterrottamente dal 1 febbraio fino al termine delle operazioni di scrutinio finale o, in quanto riconoscibile, per la scuola dell’infanzia, fino al termine delle attività educative. </a:t>
            </a:r>
          </a:p>
          <a:p>
            <a:pPr algn="just"/>
            <a:r>
              <a:rPr lang="it-IT" sz="1100" b="1" i="1" dirty="0">
                <a:solidFill>
                  <a:srgbClr val="002060"/>
                </a:solidFill>
                <a:latin typeface="Verdana" panose="020B0604030504040204" pitchFamily="34" charset="0"/>
                <a:ea typeface="Verdana" panose="020B0604030504040204" pitchFamily="34" charset="0"/>
              </a:rPr>
              <a:t>Inoltre: • Il servizio </a:t>
            </a:r>
            <a:r>
              <a:rPr lang="it-IT" sz="1100" b="1" i="1" dirty="0" err="1">
                <a:solidFill>
                  <a:srgbClr val="002060"/>
                </a:solidFill>
                <a:latin typeface="Verdana" panose="020B0604030504040204" pitchFamily="34" charset="0"/>
                <a:ea typeface="Verdana" panose="020B0604030504040204" pitchFamily="34" charset="0"/>
              </a:rPr>
              <a:t>pre</a:t>
            </a:r>
            <a:r>
              <a:rPr lang="it-IT" sz="1100" b="1" i="1" dirty="0">
                <a:solidFill>
                  <a:srgbClr val="002060"/>
                </a:solidFill>
                <a:latin typeface="Verdana" panose="020B0604030504040204" pitchFamily="34" charset="0"/>
                <a:ea typeface="Verdana" panose="020B0604030504040204" pitchFamily="34" charset="0"/>
              </a:rPr>
              <a:t>-ruolo nelle Scuole secondarie è valutato se prestato in scuole statali e pareggiate o in scuole annesse ad Educandati femminili statali. </a:t>
            </a:r>
          </a:p>
          <a:p>
            <a:pPr algn="just"/>
            <a:r>
              <a:rPr lang="it-IT" sz="1100" b="1" i="1" dirty="0">
                <a:solidFill>
                  <a:srgbClr val="002060"/>
                </a:solidFill>
                <a:latin typeface="Verdana" panose="020B0604030504040204" pitchFamily="34" charset="0"/>
                <a:ea typeface="Verdana" panose="020B0604030504040204" pitchFamily="34" charset="0"/>
              </a:rPr>
              <a:t>• Il servizio </a:t>
            </a:r>
            <a:r>
              <a:rPr lang="it-IT" sz="1100" b="1" i="1" dirty="0" err="1">
                <a:solidFill>
                  <a:srgbClr val="002060"/>
                </a:solidFill>
                <a:latin typeface="Verdana" panose="020B0604030504040204" pitchFamily="34" charset="0"/>
                <a:ea typeface="Verdana" panose="020B0604030504040204" pitchFamily="34" charset="0"/>
              </a:rPr>
              <a:t>pre</a:t>
            </a:r>
            <a:r>
              <a:rPr lang="it-IT" sz="1100" b="1" i="1" dirty="0">
                <a:solidFill>
                  <a:srgbClr val="002060"/>
                </a:solidFill>
                <a:latin typeface="Verdana" panose="020B0604030504040204" pitchFamily="34" charset="0"/>
                <a:ea typeface="Verdana" panose="020B0604030504040204" pitchFamily="34" charset="0"/>
              </a:rPr>
              <a:t>-ruolo nelle scuole elementari è valutabile se prestato nelle scuole statali o parificate o in scuole annesse ad Educandati femminili statali. </a:t>
            </a:r>
          </a:p>
          <a:p>
            <a:pPr algn="just"/>
            <a:r>
              <a:rPr lang="it-IT" sz="1100" b="1" i="1" dirty="0">
                <a:solidFill>
                  <a:srgbClr val="002060"/>
                </a:solidFill>
                <a:latin typeface="Verdana" panose="020B0604030504040204" pitchFamily="34" charset="0"/>
                <a:ea typeface="Verdana" panose="020B0604030504040204" pitchFamily="34" charset="0"/>
              </a:rPr>
              <a:t>È valutabile anche il servizio prestato nelle scuole popolari, sussidiarie o sussidiate.</a:t>
            </a:r>
          </a:p>
          <a:p>
            <a:pPr algn="just"/>
            <a:r>
              <a:rPr lang="it-IT" sz="1100" b="1" i="1" dirty="0">
                <a:solidFill>
                  <a:srgbClr val="002060"/>
                </a:solidFill>
                <a:latin typeface="Verdana" panose="020B0604030504040204" pitchFamily="34" charset="0"/>
                <a:ea typeface="Verdana" panose="020B0604030504040204" pitchFamily="34" charset="0"/>
              </a:rPr>
              <a:t> Si valutano: • Gli anni scolastici dal 1974/75 a oggi: l’insegnante deve aver prestato servizio per almeno 180 giorni o ininterrottamente dal 1° febbraio fino al termine delle operazioni di scrutinio finale o, in quanto riconoscibile, per la scuola dell’infanzia, fino al termine delle attività educative. </a:t>
            </a:r>
          </a:p>
          <a:p>
            <a:pPr algn="just"/>
            <a:r>
              <a:rPr lang="it-IT" sz="1100" b="1" i="1" dirty="0">
                <a:solidFill>
                  <a:srgbClr val="002060"/>
                </a:solidFill>
                <a:latin typeface="Verdana" panose="020B0604030504040204" pitchFamily="34" charset="0"/>
                <a:ea typeface="Verdana" panose="020B0604030504040204" pitchFamily="34" charset="0"/>
              </a:rPr>
              <a:t>• Il servizio su posti di sostegno o su posti speciali prestati anche senza il possesso del titolo di specializzazione.</a:t>
            </a:r>
          </a:p>
          <a:p>
            <a:pPr algn="just"/>
            <a:r>
              <a:rPr lang="it-IT" sz="1100" b="1" i="1" dirty="0">
                <a:solidFill>
                  <a:srgbClr val="002060"/>
                </a:solidFill>
                <a:latin typeface="Verdana" panose="020B0604030504040204" pitchFamily="34" charset="0"/>
                <a:ea typeface="Verdana" panose="020B0604030504040204" pitchFamily="34" charset="0"/>
              </a:rPr>
              <a:t> • Il servizio di ruolo e non di ruolo prestato nell’insegnamento della religione cattolica. </a:t>
            </a:r>
          </a:p>
          <a:p>
            <a:pPr algn="just"/>
            <a:r>
              <a:rPr lang="it-IT" sz="1100" b="1" i="1" dirty="0">
                <a:solidFill>
                  <a:srgbClr val="002060"/>
                </a:solidFill>
                <a:latin typeface="Verdana" panose="020B0604030504040204" pitchFamily="34" charset="0"/>
                <a:ea typeface="Verdana" panose="020B0604030504040204" pitchFamily="34" charset="0"/>
              </a:rPr>
              <a:t>• Il servizio prestato in qualità di incaricato ex art. 36 del CCNL 2006/2009 (ora 47 del CCNL 2019/21). </a:t>
            </a:r>
          </a:p>
          <a:p>
            <a:pPr algn="just"/>
            <a:r>
              <a:rPr lang="it-IT" sz="1100" b="1" i="1" dirty="0">
                <a:solidFill>
                  <a:srgbClr val="002060"/>
                </a:solidFill>
                <a:latin typeface="Verdana" panose="020B0604030504040204" pitchFamily="34" charset="0"/>
                <a:ea typeface="Verdana" panose="020B0604030504040204" pitchFamily="34" charset="0"/>
              </a:rPr>
              <a:t>• I servizi di insegnamento prestati nelle scuole statali di ogni ordine e grado, dei Paesi appartenenti all’Unione Europea, che sono equiparati ai corrispondenti servizi prestati nelle suole italiane, anche se prestati prima dell’ingresso dello Stato nell’Unione Europea. Ai fini della valutazione tali servizi devono essere debitamente certificati dall’Autorità diplomatica italiana nello Stato estero</a:t>
            </a:r>
          </a:p>
          <a:p>
            <a:pPr algn="just"/>
            <a:r>
              <a:rPr lang="it-IT" sz="1100" b="1" i="1" dirty="0">
                <a:solidFill>
                  <a:srgbClr val="002060"/>
                </a:solidFill>
                <a:latin typeface="Verdana" panose="020B0604030504040204" pitchFamily="34" charset="0"/>
                <a:ea typeface="Verdana" panose="020B0604030504040204" pitchFamily="34" charset="0"/>
              </a:rPr>
              <a:t>. • Servizio di insegnamento (o in qualità di lettore) non di ruolo prestato negli istituti italiani di cultura e nelle istituzioni scolastiche all’estero, svolto con specifico incarico del Ministero degli Affari Esteri. </a:t>
            </a:r>
          </a:p>
          <a:p>
            <a:pPr algn="just"/>
            <a:r>
              <a:rPr lang="it-IT" sz="1100" b="1" i="1" dirty="0">
                <a:solidFill>
                  <a:srgbClr val="002060"/>
                </a:solidFill>
                <a:latin typeface="Verdana" panose="020B0604030504040204" pitchFamily="34" charset="0"/>
                <a:ea typeface="Verdana" panose="020B0604030504040204" pitchFamily="34" charset="0"/>
              </a:rPr>
              <a:t>• Il servizio militare o il sostitutivo servizio civile, nei limiti previsti dagli artt. 485, 487 e 490 del D.L.vo n. 297/94 ai fini della valutabilità per la carriera. In questo caso il servizio militare di leva, o il sostitutivo servizio civile, può essere valutato solo se prestato in costanza di rapporto di impiego come docente a tempo determinato nella scuola statale. </a:t>
            </a:r>
          </a:p>
          <a:p>
            <a:pPr algn="just"/>
            <a:r>
              <a:rPr lang="it-IT" sz="1100" b="1" i="1" dirty="0">
                <a:solidFill>
                  <a:srgbClr val="002060"/>
                </a:solidFill>
                <a:latin typeface="Verdana" panose="020B0604030504040204" pitchFamily="34" charset="0"/>
                <a:ea typeface="Verdana" panose="020B0604030504040204" pitchFamily="34" charset="0"/>
              </a:rPr>
              <a:t>• Servizio militare di leva o per richiamo o per il servizio civile sostitutivo o per l’opera di assistenza tecnica prestata nei paesi in via di sviluppo, se in costanza di rapporto d’impiego non di ruolo presso scuole statali, pareggiate o elementare parificata prestati con il possesso del titolo di studio. </a:t>
            </a:r>
          </a:p>
          <a:p>
            <a:pPr algn="just"/>
            <a:r>
              <a:rPr lang="it-IT" sz="1100" b="1" i="1" dirty="0">
                <a:solidFill>
                  <a:srgbClr val="002060"/>
                </a:solidFill>
                <a:latin typeface="Verdana" panose="020B0604030504040204" pitchFamily="34" charset="0"/>
                <a:ea typeface="Verdana" panose="020B0604030504040204" pitchFamily="34" charset="0"/>
              </a:rPr>
              <a:t>• Il servizio prestato come professore incaricato o assistente incaricato o straordinario (e come ricercatori anche riconfermati per effetto della loro equiparazione per effetto della legge 341/90 alla figura dell’assistente universitario) nelle università a decorrere dal 1/7/1975. </a:t>
            </a:r>
          </a:p>
          <a:p>
            <a:pPr algn="just"/>
            <a:r>
              <a:rPr lang="it-IT" sz="1100" b="1" i="1" dirty="0">
                <a:solidFill>
                  <a:srgbClr val="002060"/>
                </a:solidFill>
                <a:latin typeface="Verdana" panose="020B0604030504040204" pitchFamily="34" charset="0"/>
                <a:ea typeface="Verdana" panose="020B0604030504040204" pitchFamily="34" charset="0"/>
              </a:rPr>
              <a:t>• Servizio prestato come contrattista all’università ai docenti che avevano in corso un servizio no di ruolo presso scuole statali. • Servizi prestati nelle scuole popolari di tipo A, B e C plurimi, nei corsi di orientamento musicale, nei corsi CRACIS istituiti dai Provveditori agli studi direttamente o su proposta di Enti od Associazioni con finanziamento statale o a carico degli organizzatori; nei centri di lettura mobili e pedagogici e nei corsi di perfezionamento culturale per materie nelle scuole secondarie. È necessario aver prestato servizio per almeno 5 mesi o per l’intera del corso ed abbia riportato la qualifica. </a:t>
            </a:r>
          </a:p>
          <a:p>
            <a:pPr algn="just"/>
            <a:r>
              <a:rPr lang="it-IT" sz="1100" b="1" i="1" dirty="0">
                <a:solidFill>
                  <a:srgbClr val="002060"/>
                </a:solidFill>
                <a:latin typeface="Verdana" panose="020B0604030504040204" pitchFamily="34" charset="0"/>
                <a:ea typeface="Verdana" panose="020B0604030504040204" pitchFamily="34" charset="0"/>
              </a:rPr>
              <a:t>• Servizi prestati nelle libere attività complementari (LAC) e nello studio sussidiario e di doposcuola di scuola media.</a:t>
            </a:r>
          </a:p>
          <a:p>
            <a:pPr algn="just"/>
            <a:r>
              <a:rPr lang="it-IT" sz="1100" b="1" i="1" dirty="0">
                <a:solidFill>
                  <a:srgbClr val="002060"/>
                </a:solidFill>
                <a:latin typeface="Verdana" panose="020B0604030504040204" pitchFamily="34" charset="0"/>
                <a:ea typeface="Verdana" panose="020B0604030504040204" pitchFamily="34" charset="0"/>
              </a:rPr>
              <a:t> • I periodi di congedo in costanza di nomina retribuiti e non retribuiti disciplinati dal Decreto Legislativo 26.3.2001 n. 151 (Capo III – Congedo di maternità, Capo IV – Congedo di paternità, Capo V – Congedo parentale, Capo VII – Congedi per la malattia del figlio) che sono computati nell’anzianità di servizio a tutti gli effetti. </a:t>
            </a:r>
          </a:p>
          <a:p>
            <a:pPr algn="just"/>
            <a:r>
              <a:rPr lang="it-IT" sz="1100" b="1" i="1" dirty="0">
                <a:solidFill>
                  <a:srgbClr val="002060"/>
                </a:solidFill>
                <a:latin typeface="Verdana" panose="020B0604030504040204" pitchFamily="34" charset="0"/>
                <a:ea typeface="Verdana" panose="020B0604030504040204" pitchFamily="34" charset="0"/>
              </a:rPr>
              <a:t>• La fruizione del congedo biennale per l’assistenza a familiari con grave disabilità di cui agli artt. 32, 33 e 34 comma 5 del D.L.vo n. 151/2001 e </a:t>
            </a:r>
            <a:r>
              <a:rPr lang="it-IT" sz="1100" b="1" i="1" dirty="0" err="1">
                <a:solidFill>
                  <a:srgbClr val="002060"/>
                </a:solidFill>
                <a:latin typeface="Verdana" panose="020B0604030504040204" pitchFamily="34" charset="0"/>
                <a:ea typeface="Verdana" panose="020B0604030504040204" pitchFamily="34" charset="0"/>
              </a:rPr>
              <a:t>s.m.i.</a:t>
            </a:r>
            <a:r>
              <a:rPr lang="it-IT" sz="1100" b="1" i="1" dirty="0">
                <a:solidFill>
                  <a:srgbClr val="002060"/>
                </a:solidFill>
                <a:latin typeface="Verdana" panose="020B0604030504040204" pitchFamily="34" charset="0"/>
                <a:ea typeface="Verdana" panose="020B0604030504040204" pitchFamily="34" charset="0"/>
              </a:rPr>
              <a:t> </a:t>
            </a:r>
          </a:p>
          <a:p>
            <a:pPr algn="just"/>
            <a:endParaRPr lang="it-IT" sz="1200" b="1" i="1" dirty="0">
              <a:solidFill>
                <a:srgbClr val="002060"/>
              </a:solidFill>
              <a:highlight>
                <a:srgbClr val="FFFF00"/>
              </a:highlight>
              <a:latin typeface="Verdana" panose="020B0604030504040204" pitchFamily="34" charset="0"/>
              <a:ea typeface="Verdana" panose="020B0604030504040204" pitchFamily="34" charset="0"/>
            </a:endParaRPr>
          </a:p>
        </p:txBody>
      </p:sp>
      <p:pic>
        <p:nvPicPr>
          <p:cNvPr id="5" name="image1.jpeg">
            <a:extLst>
              <a:ext uri="{FF2B5EF4-FFF2-40B4-BE49-F238E27FC236}">
                <a16:creationId xmlns:a16="http://schemas.microsoft.com/office/drawing/2014/main" id="{318587B3-F9E8-764B-74BB-A0EE044A90D9}"/>
              </a:ext>
            </a:extLst>
          </p:cNvPr>
          <p:cNvPicPr>
            <a:picLocks noChangeAspect="1"/>
          </p:cNvPicPr>
          <p:nvPr/>
        </p:nvPicPr>
        <p:blipFill>
          <a:blip r:embed="rId2" cstate="print"/>
          <a:stretch>
            <a:fillRect/>
          </a:stretch>
        </p:blipFill>
        <p:spPr>
          <a:xfrm>
            <a:off x="8840321" y="0"/>
            <a:ext cx="2095500" cy="690282"/>
          </a:xfrm>
          <a:prstGeom prst="rect">
            <a:avLst/>
          </a:prstGeom>
        </p:spPr>
      </p:pic>
    </p:spTree>
    <p:extLst>
      <p:ext uri="{BB962C8B-B14F-4D97-AF65-F5344CB8AC3E}">
        <p14:creationId xmlns:p14="http://schemas.microsoft.com/office/powerpoint/2010/main" val="3057165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5BFDFC-AC5B-3748-869B-B0D3BAB2142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7EA4B27-64BB-C9F1-E72F-854CB1AA78B8}"/>
              </a:ext>
            </a:extLst>
          </p:cNvPr>
          <p:cNvSpPr>
            <a:spLocks noGrp="1"/>
          </p:cNvSpPr>
          <p:nvPr>
            <p:ph type="ctrTitle"/>
          </p:nvPr>
        </p:nvSpPr>
        <p:spPr>
          <a:xfrm>
            <a:off x="735106" y="479359"/>
            <a:ext cx="10488706" cy="1071536"/>
          </a:xfrm>
        </p:spPr>
        <p:txBody>
          <a:bodyPr>
            <a:normAutofit fontScale="90000"/>
          </a:bodyPr>
          <a:lstStyle/>
          <a:p>
            <a:r>
              <a:rPr lang="it-IT" sz="2000" dirty="0"/>
              <a:t> </a:t>
            </a: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r>
              <a:rPr lang="it-IT" sz="2000" b="1" dirty="0">
                <a:latin typeface="Verdana" panose="020B0604030504040204" pitchFamily="34" charset="0"/>
                <a:ea typeface="Verdana" panose="020B0604030504040204" pitchFamily="34" charset="0"/>
              </a:rPr>
              <a:t>Segreteria Provinciale FLP SCUOLA FOG</a:t>
            </a:r>
            <a:r>
              <a:rPr lang="it-IT" sz="1800" b="1" dirty="0">
                <a:latin typeface="Verdana" panose="020B0604030504040204" pitchFamily="34" charset="0"/>
                <a:ea typeface="Verdana" panose="020B0604030504040204" pitchFamily="34" charset="0"/>
              </a:rPr>
              <a:t>GIA</a:t>
            </a:r>
            <a:r>
              <a:rPr lang="it-IT" sz="1800" b="1" dirty="0"/>
              <a:t> </a:t>
            </a:r>
            <a:br>
              <a:rPr lang="it-IT" sz="1800" b="1" dirty="0"/>
            </a:br>
            <a:endParaRPr lang="it-IT" b="1" dirty="0">
              <a:latin typeface="Verdana" panose="020B0604030504040204" pitchFamily="34" charset="0"/>
              <a:ea typeface="Verdana" panose="020B0604030504040204" pitchFamily="34" charset="0"/>
            </a:endParaRPr>
          </a:p>
        </p:txBody>
      </p:sp>
      <p:sp>
        <p:nvSpPr>
          <p:cNvPr id="3" name="Sottotitolo 2">
            <a:extLst>
              <a:ext uri="{FF2B5EF4-FFF2-40B4-BE49-F238E27FC236}">
                <a16:creationId xmlns:a16="http://schemas.microsoft.com/office/drawing/2014/main" id="{EC701556-9213-73C2-8E14-DD2FD3BFD91A}"/>
              </a:ext>
            </a:extLst>
          </p:cNvPr>
          <p:cNvSpPr>
            <a:spLocks noGrp="1"/>
          </p:cNvSpPr>
          <p:nvPr>
            <p:ph type="subTitle" idx="1"/>
          </p:nvPr>
        </p:nvSpPr>
        <p:spPr>
          <a:xfrm>
            <a:off x="62752" y="753036"/>
            <a:ext cx="12129248" cy="6033246"/>
          </a:xfrm>
        </p:spPr>
        <p:txBody>
          <a:bodyPr>
            <a:normAutofit/>
          </a:bodyPr>
          <a:lstStyle/>
          <a:p>
            <a:r>
              <a:rPr lang="it-IT" sz="1200" b="1" i="1" dirty="0">
                <a:solidFill>
                  <a:srgbClr val="002060"/>
                </a:solidFill>
                <a:highlight>
                  <a:srgbClr val="FFFF00"/>
                </a:highlight>
                <a:latin typeface="Verdana" panose="020B0604030504040204" pitchFamily="34" charset="0"/>
                <a:ea typeface="Verdana" panose="020B0604030504040204" pitchFamily="34" charset="0"/>
              </a:rPr>
              <a:t>VALUTAZIONE SERVIZIO NON DI RUOLO</a:t>
            </a:r>
          </a:p>
          <a:p>
            <a:pPr algn="just"/>
            <a:r>
              <a:rPr lang="it-IT" sz="1400" b="1" i="1" dirty="0">
                <a:highlight>
                  <a:srgbClr val="FFFF00"/>
                </a:highlight>
                <a:latin typeface="Verdana" panose="020B0604030504040204" pitchFamily="34" charset="0"/>
                <a:ea typeface="Verdana" panose="020B0604030504040204" pitchFamily="34" charset="0"/>
              </a:rPr>
              <a:t>NON SONO IN NESSUN CASO VALUTABILI: </a:t>
            </a:r>
          </a:p>
          <a:p>
            <a:pPr algn="just"/>
            <a:r>
              <a:rPr lang="it-IT" sz="1200" b="1" i="1" dirty="0">
                <a:latin typeface="Verdana" panose="020B0604030504040204" pitchFamily="34" charset="0"/>
                <a:ea typeface="Verdana" panose="020B0604030504040204" pitchFamily="34" charset="0"/>
              </a:rPr>
              <a:t>• </a:t>
            </a:r>
            <a:r>
              <a:rPr lang="it-IT" sz="1800" b="1" i="1" dirty="0">
                <a:solidFill>
                  <a:srgbClr val="0070C0"/>
                </a:solidFill>
                <a:latin typeface="Verdana" panose="020B0604030504040204" pitchFamily="34" charset="0"/>
                <a:ea typeface="Verdana" panose="020B0604030504040204" pitchFamily="34" charset="0"/>
              </a:rPr>
              <a:t>I periodi di maternità fuori nomina.</a:t>
            </a:r>
          </a:p>
          <a:p>
            <a:pPr algn="just"/>
            <a:r>
              <a:rPr lang="it-IT" sz="1800" b="1" i="1" dirty="0">
                <a:solidFill>
                  <a:srgbClr val="0070C0"/>
                </a:solidFill>
                <a:latin typeface="Verdana" panose="020B0604030504040204" pitchFamily="34" charset="0"/>
                <a:ea typeface="Verdana" panose="020B0604030504040204" pitchFamily="34" charset="0"/>
              </a:rPr>
              <a:t> • Il doposcuola nelle scuole elementari in quanto gestiti dai Patronati Scolastici le cui funzioni erano di preminenza di ordine assistenziale e ricreativo e solo in minima parte didattico.</a:t>
            </a:r>
          </a:p>
          <a:p>
            <a:pPr algn="just"/>
            <a:r>
              <a:rPr lang="it-IT" sz="1800" b="1" i="1" dirty="0">
                <a:solidFill>
                  <a:srgbClr val="0070C0"/>
                </a:solidFill>
                <a:latin typeface="Verdana" panose="020B0604030504040204" pitchFamily="34" charset="0"/>
                <a:ea typeface="Verdana" panose="020B0604030504040204" pitchFamily="34" charset="0"/>
              </a:rPr>
              <a:t> • Il servizio prestato nelle scuole paritarie in quanto non riconoscibile ai fini della ricostruzione di carriera. È fatto salvo il riconoscimento del servizio prestato: </a:t>
            </a:r>
          </a:p>
          <a:p>
            <a:pPr algn="just"/>
            <a:r>
              <a:rPr lang="it-IT" sz="1800" b="1" i="1" dirty="0">
                <a:solidFill>
                  <a:srgbClr val="0070C0"/>
                </a:solidFill>
                <a:latin typeface="Verdana" panose="020B0604030504040204" pitchFamily="34" charset="0"/>
                <a:ea typeface="Verdana" panose="020B0604030504040204" pitchFamily="34" charset="0"/>
              </a:rPr>
              <a:t>✓ fino al 31.8.2008 nelle scuole paritarie primarie che abbiano mantenuto lo status di parificate congiuntamente a quello di paritarie; ✓ nelle scuole paritarie dell’infanzia comunali </a:t>
            </a:r>
          </a:p>
          <a:p>
            <a:pPr algn="just"/>
            <a:r>
              <a:rPr lang="it-IT" sz="1800" b="1" i="1" dirty="0">
                <a:solidFill>
                  <a:srgbClr val="0070C0"/>
                </a:solidFill>
                <a:latin typeface="Verdana" panose="020B0604030504040204" pitchFamily="34" charset="0"/>
                <a:ea typeface="Verdana" panose="020B0604030504040204" pitchFamily="34" charset="0"/>
              </a:rPr>
              <a:t>✓ nelle scuole secondarie pareggiate (art. 360 del T.U.)</a:t>
            </a:r>
            <a:endParaRPr lang="it-IT" sz="1200" b="1" i="1" dirty="0">
              <a:solidFill>
                <a:srgbClr val="0070C0"/>
              </a:solidFill>
              <a:highlight>
                <a:srgbClr val="FFFF00"/>
              </a:highlight>
              <a:latin typeface="Verdana" panose="020B0604030504040204" pitchFamily="34" charset="0"/>
              <a:ea typeface="Verdana" panose="020B0604030504040204" pitchFamily="34" charset="0"/>
            </a:endParaRPr>
          </a:p>
        </p:txBody>
      </p:sp>
      <p:pic>
        <p:nvPicPr>
          <p:cNvPr id="5" name="image1.jpeg">
            <a:extLst>
              <a:ext uri="{FF2B5EF4-FFF2-40B4-BE49-F238E27FC236}">
                <a16:creationId xmlns:a16="http://schemas.microsoft.com/office/drawing/2014/main" id="{A143F32D-9F26-2398-0187-938B5215EA54}"/>
              </a:ext>
            </a:extLst>
          </p:cNvPr>
          <p:cNvPicPr>
            <a:picLocks noChangeAspect="1"/>
          </p:cNvPicPr>
          <p:nvPr/>
        </p:nvPicPr>
        <p:blipFill>
          <a:blip r:embed="rId2" cstate="print"/>
          <a:stretch>
            <a:fillRect/>
          </a:stretch>
        </p:blipFill>
        <p:spPr>
          <a:xfrm>
            <a:off x="8840321" y="0"/>
            <a:ext cx="2095500" cy="690282"/>
          </a:xfrm>
          <a:prstGeom prst="rect">
            <a:avLst/>
          </a:prstGeom>
        </p:spPr>
      </p:pic>
    </p:spTree>
    <p:extLst>
      <p:ext uri="{BB962C8B-B14F-4D97-AF65-F5344CB8AC3E}">
        <p14:creationId xmlns:p14="http://schemas.microsoft.com/office/powerpoint/2010/main" val="940450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5B3E3-9AF9-59B9-1515-977994738E4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38E7731-388A-A8B1-024E-52AA4F9EFA2D}"/>
              </a:ext>
            </a:extLst>
          </p:cNvPr>
          <p:cNvSpPr>
            <a:spLocks noGrp="1"/>
          </p:cNvSpPr>
          <p:nvPr>
            <p:ph type="ctrTitle"/>
          </p:nvPr>
        </p:nvSpPr>
        <p:spPr>
          <a:xfrm>
            <a:off x="735106" y="479359"/>
            <a:ext cx="10488706" cy="1071536"/>
          </a:xfrm>
        </p:spPr>
        <p:txBody>
          <a:bodyPr>
            <a:normAutofit fontScale="90000"/>
          </a:bodyPr>
          <a:lstStyle/>
          <a:p>
            <a:r>
              <a:rPr lang="it-IT" sz="2000" dirty="0"/>
              <a:t> </a:t>
            </a: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r>
              <a:rPr lang="it-IT" sz="2000" b="1" dirty="0">
                <a:latin typeface="Verdana" panose="020B0604030504040204" pitchFamily="34" charset="0"/>
                <a:ea typeface="Verdana" panose="020B0604030504040204" pitchFamily="34" charset="0"/>
              </a:rPr>
              <a:t>Segreteria Provinciale FLP SCUOLA FOG</a:t>
            </a:r>
            <a:r>
              <a:rPr lang="it-IT" sz="1800" b="1" dirty="0">
                <a:latin typeface="Verdana" panose="020B0604030504040204" pitchFamily="34" charset="0"/>
                <a:ea typeface="Verdana" panose="020B0604030504040204" pitchFamily="34" charset="0"/>
              </a:rPr>
              <a:t>GIA</a:t>
            </a:r>
            <a:r>
              <a:rPr lang="it-IT" sz="1800" b="1" dirty="0"/>
              <a:t> </a:t>
            </a:r>
            <a:br>
              <a:rPr lang="it-IT" sz="1800" b="1" dirty="0"/>
            </a:br>
            <a:endParaRPr lang="it-IT" b="1" dirty="0">
              <a:latin typeface="Verdana" panose="020B0604030504040204" pitchFamily="34" charset="0"/>
              <a:ea typeface="Verdana" panose="020B0604030504040204" pitchFamily="34" charset="0"/>
            </a:endParaRPr>
          </a:p>
        </p:txBody>
      </p:sp>
      <p:sp>
        <p:nvSpPr>
          <p:cNvPr id="3" name="Sottotitolo 2">
            <a:extLst>
              <a:ext uri="{FF2B5EF4-FFF2-40B4-BE49-F238E27FC236}">
                <a16:creationId xmlns:a16="http://schemas.microsoft.com/office/drawing/2014/main" id="{CE8EEC71-C055-E293-19A3-3B50CB2CF474}"/>
              </a:ext>
            </a:extLst>
          </p:cNvPr>
          <p:cNvSpPr>
            <a:spLocks noGrp="1"/>
          </p:cNvSpPr>
          <p:nvPr>
            <p:ph type="subTitle" idx="1"/>
          </p:nvPr>
        </p:nvSpPr>
        <p:spPr>
          <a:xfrm>
            <a:off x="62752" y="753036"/>
            <a:ext cx="12129248" cy="6033246"/>
          </a:xfrm>
        </p:spPr>
        <p:txBody>
          <a:bodyPr>
            <a:normAutofit fontScale="92500" lnSpcReduction="10000"/>
          </a:bodyPr>
          <a:lstStyle/>
          <a:p>
            <a:r>
              <a:rPr lang="it-IT" sz="1200" b="1" i="1" dirty="0">
                <a:solidFill>
                  <a:srgbClr val="002060"/>
                </a:solidFill>
                <a:highlight>
                  <a:srgbClr val="FFFF00"/>
                </a:highlight>
                <a:latin typeface="Verdana" panose="020B0604030504040204" pitchFamily="34" charset="0"/>
                <a:ea typeface="Verdana" panose="020B0604030504040204" pitchFamily="34" charset="0"/>
              </a:rPr>
              <a:t>VALUTAZIONE SERVIZIO NON DI RUOLO</a:t>
            </a:r>
          </a:p>
          <a:p>
            <a:r>
              <a:rPr lang="it-IT" sz="1400" b="1" i="1" dirty="0">
                <a:highlight>
                  <a:srgbClr val="FFFF00"/>
                </a:highlight>
                <a:latin typeface="Verdana" panose="020B0604030504040204" pitchFamily="34" charset="0"/>
                <a:ea typeface="Verdana" panose="020B0604030504040204" pitchFamily="34" charset="0"/>
              </a:rPr>
              <a:t>COME SI CALCOLA IL PUNTEGGIO </a:t>
            </a:r>
          </a:p>
          <a:p>
            <a:pPr algn="just"/>
            <a:r>
              <a:rPr lang="it-IT" sz="1200" b="1" i="1" dirty="0">
                <a:solidFill>
                  <a:srgbClr val="002060"/>
                </a:solidFill>
                <a:latin typeface="Verdana" panose="020B0604030504040204" pitchFamily="34" charset="0"/>
                <a:ea typeface="Verdana" panose="020B0604030504040204" pitchFamily="34" charset="0"/>
              </a:rPr>
              <a:t>Con le nuove regole introdotte dal nuovo CCNI, anche in questo caso il punteggio cambia a seconda dell’attuale ruolo di appartenenza del docente rispetto al servizio di </a:t>
            </a:r>
            <a:r>
              <a:rPr lang="it-IT" sz="1200" b="1" i="1" dirty="0" err="1">
                <a:solidFill>
                  <a:srgbClr val="002060"/>
                </a:solidFill>
                <a:latin typeface="Verdana" panose="020B0604030504040204" pitchFamily="34" charset="0"/>
                <a:ea typeface="Verdana" panose="020B0604030504040204" pitchFamily="34" charset="0"/>
              </a:rPr>
              <a:t>pre</a:t>
            </a:r>
            <a:r>
              <a:rPr lang="it-IT" sz="1200" b="1" i="1" dirty="0">
                <a:solidFill>
                  <a:srgbClr val="002060"/>
                </a:solidFill>
                <a:latin typeface="Verdana" panose="020B0604030504040204" pitchFamily="34" charset="0"/>
                <a:ea typeface="Verdana" panose="020B0604030504040204" pitchFamily="34" charset="0"/>
              </a:rPr>
              <a:t>-ruolo prestato (nota 4 - tabella di valutazione CCNI):</a:t>
            </a:r>
          </a:p>
          <a:p>
            <a:r>
              <a:rPr lang="it-IT" sz="1200" b="1" i="1" dirty="0">
                <a:solidFill>
                  <a:schemeClr val="bg1"/>
                </a:solidFill>
                <a:latin typeface="Verdana" panose="020B0604030504040204" pitchFamily="34" charset="0"/>
                <a:ea typeface="Verdana" panose="020B0604030504040204" pitchFamily="34" charset="0"/>
              </a:rPr>
              <a:t> </a:t>
            </a:r>
            <a:r>
              <a:rPr lang="it-IT" sz="1200" b="1" i="1" dirty="0">
                <a:solidFill>
                  <a:schemeClr val="bg1"/>
                </a:solidFill>
                <a:highlight>
                  <a:srgbClr val="FF0000"/>
                </a:highlight>
                <a:latin typeface="Verdana" panose="020B0604030504040204" pitchFamily="34" charset="0"/>
                <a:ea typeface="Verdana" panose="020B0604030504040204" pitchFamily="34" charset="0"/>
              </a:rPr>
              <a:t>✓ </a:t>
            </a:r>
            <a:r>
              <a:rPr lang="it-IT" sz="1300" b="1" i="1" dirty="0">
                <a:solidFill>
                  <a:schemeClr val="bg1"/>
                </a:solidFill>
                <a:highlight>
                  <a:srgbClr val="FF0000"/>
                </a:highlight>
                <a:latin typeface="Verdana" panose="020B0604030504040204" pitchFamily="34" charset="0"/>
                <a:ea typeface="Verdana" panose="020B0604030504040204" pitchFamily="34" charset="0"/>
              </a:rPr>
              <a:t>PER IL DOCENTE ATTUALMENTE TITOLARE NELLA SCUOLA DELLA INFANZIA:  </a:t>
            </a:r>
          </a:p>
          <a:p>
            <a:pPr algn="just"/>
            <a:r>
              <a:rPr lang="it-IT" sz="1400" b="1" i="1" dirty="0">
                <a:solidFill>
                  <a:srgbClr val="002060"/>
                </a:solidFill>
                <a:highlight>
                  <a:srgbClr val="00FF00"/>
                </a:highlight>
                <a:latin typeface="Verdana" panose="020B0604030504040204" pitchFamily="34" charset="0"/>
                <a:ea typeface="Verdana" panose="020B0604030504040204" pitchFamily="34" charset="0"/>
              </a:rPr>
              <a:t>a) Il servizio di </a:t>
            </a:r>
            <a:r>
              <a:rPr lang="it-IT" sz="1400" b="1" i="1" dirty="0" err="1">
                <a:solidFill>
                  <a:srgbClr val="002060"/>
                </a:solidFill>
                <a:highlight>
                  <a:srgbClr val="00FF00"/>
                </a:highlight>
                <a:latin typeface="Verdana" panose="020B0604030504040204" pitchFamily="34" charset="0"/>
                <a:ea typeface="Verdana" panose="020B0604030504040204" pitchFamily="34" charset="0"/>
              </a:rPr>
              <a:t>pre</a:t>
            </a:r>
            <a:r>
              <a:rPr lang="it-IT" sz="1400" b="1" i="1" dirty="0">
                <a:solidFill>
                  <a:srgbClr val="002060"/>
                </a:solidFill>
                <a:highlight>
                  <a:srgbClr val="00FF00"/>
                </a:highlight>
                <a:latin typeface="Verdana" panose="020B0604030504040204" pitchFamily="34" charset="0"/>
                <a:ea typeface="Verdana" panose="020B0604030504040204" pitchFamily="34" charset="0"/>
              </a:rPr>
              <a:t>-ruolo svolto nella scuola dell’INFANZIA  è valutato, nel triennio: </a:t>
            </a:r>
          </a:p>
          <a:p>
            <a:pPr marL="228600" indent="-228600" algn="just">
              <a:buAutoNum type="alphaUcPeriod"/>
            </a:pPr>
            <a:r>
              <a:rPr lang="it-IT" sz="1200" b="1" i="1" dirty="0">
                <a:solidFill>
                  <a:srgbClr val="002060"/>
                </a:solidFill>
                <a:latin typeface="Verdana" panose="020B0604030504040204" pitchFamily="34" charset="0"/>
                <a:ea typeface="Verdana" panose="020B0604030504040204" pitchFamily="34" charset="0"/>
              </a:rPr>
              <a:t>Per </a:t>
            </a:r>
            <a:r>
              <a:rPr lang="it-IT" sz="1200" b="1" i="1" dirty="0" err="1">
                <a:solidFill>
                  <a:srgbClr val="002060"/>
                </a:solidFill>
                <a:latin typeface="Verdana" panose="020B0604030504040204" pitchFamily="34" charset="0"/>
                <a:ea typeface="Verdana" panose="020B0604030504040204" pitchFamily="34" charset="0"/>
              </a:rPr>
              <a:t>l’a.s.</a:t>
            </a:r>
            <a:r>
              <a:rPr lang="it-IT" sz="1200" b="1" i="1" dirty="0">
                <a:solidFill>
                  <a:srgbClr val="002060"/>
                </a:solidFill>
                <a:latin typeface="Verdana" panose="020B0604030504040204" pitchFamily="34" charset="0"/>
                <a:ea typeface="Verdana" panose="020B0604030504040204" pitchFamily="34" charset="0"/>
              </a:rPr>
              <a:t> 2025/26 4 punti per ogni anno prestato </a:t>
            </a:r>
          </a:p>
          <a:p>
            <a:pPr marL="228600" indent="-228600" algn="just">
              <a:buAutoNum type="alphaUcPeriod"/>
            </a:pPr>
            <a:r>
              <a:rPr lang="it-IT" sz="1200" b="1" i="1" dirty="0">
                <a:solidFill>
                  <a:srgbClr val="002060"/>
                </a:solidFill>
                <a:latin typeface="Verdana" panose="020B0604030504040204" pitchFamily="34" charset="0"/>
                <a:ea typeface="Verdana" panose="020B0604030504040204" pitchFamily="34" charset="0"/>
              </a:rPr>
              <a:t>B. Per </a:t>
            </a:r>
            <a:r>
              <a:rPr lang="it-IT" sz="1200" b="1" i="1" dirty="0" err="1">
                <a:solidFill>
                  <a:srgbClr val="002060"/>
                </a:solidFill>
                <a:latin typeface="Verdana" panose="020B0604030504040204" pitchFamily="34" charset="0"/>
                <a:ea typeface="Verdana" panose="020B0604030504040204" pitchFamily="34" charset="0"/>
              </a:rPr>
              <a:t>l’a.s.</a:t>
            </a:r>
            <a:r>
              <a:rPr lang="it-IT" sz="1200" b="1" i="1" dirty="0">
                <a:solidFill>
                  <a:srgbClr val="002060"/>
                </a:solidFill>
                <a:latin typeface="Verdana" panose="020B0604030504040204" pitchFamily="34" charset="0"/>
                <a:ea typeface="Verdana" panose="020B0604030504040204" pitchFamily="34" charset="0"/>
              </a:rPr>
              <a:t> 2026/27 5 punti per ogni anno prestato </a:t>
            </a:r>
          </a:p>
          <a:p>
            <a:pPr marL="228600" indent="-228600" algn="just">
              <a:buAutoNum type="alphaUcPeriod"/>
            </a:pPr>
            <a:r>
              <a:rPr lang="it-IT" sz="1200" b="1" i="1" dirty="0">
                <a:solidFill>
                  <a:srgbClr val="002060"/>
                </a:solidFill>
                <a:latin typeface="Verdana" panose="020B0604030504040204" pitchFamily="34" charset="0"/>
                <a:ea typeface="Verdana" panose="020B0604030504040204" pitchFamily="34" charset="0"/>
              </a:rPr>
              <a:t>C. Per </a:t>
            </a:r>
            <a:r>
              <a:rPr lang="it-IT" sz="1200" b="1" i="1" dirty="0" err="1">
                <a:solidFill>
                  <a:srgbClr val="002060"/>
                </a:solidFill>
                <a:latin typeface="Verdana" panose="020B0604030504040204" pitchFamily="34" charset="0"/>
                <a:ea typeface="Verdana" panose="020B0604030504040204" pitchFamily="34" charset="0"/>
              </a:rPr>
              <a:t>l’a.s.</a:t>
            </a:r>
            <a:r>
              <a:rPr lang="it-IT" sz="1200" b="1" i="1" dirty="0">
                <a:solidFill>
                  <a:srgbClr val="002060"/>
                </a:solidFill>
                <a:latin typeface="Verdana" panose="020B0604030504040204" pitchFamily="34" charset="0"/>
                <a:ea typeface="Verdana" panose="020B0604030504040204" pitchFamily="34" charset="0"/>
              </a:rPr>
              <a:t> 2027/28 6 punti per ogni anno prestato</a:t>
            </a:r>
          </a:p>
          <a:p>
            <a:pPr algn="just"/>
            <a:r>
              <a:rPr lang="it-IT" sz="1400" b="1" i="1" dirty="0">
                <a:latin typeface="Verdana" panose="020B0604030504040204" pitchFamily="34" charset="0"/>
                <a:ea typeface="Verdana" panose="020B0604030504040204" pitchFamily="34" charset="0"/>
              </a:rPr>
              <a:t>b) </a:t>
            </a:r>
            <a:r>
              <a:rPr lang="it-IT" sz="1400" b="1" i="1" dirty="0">
                <a:highlight>
                  <a:srgbClr val="00FFFF"/>
                </a:highlight>
                <a:latin typeface="Verdana" panose="020B0604030504040204" pitchFamily="34" charset="0"/>
                <a:ea typeface="Verdana" panose="020B0604030504040204" pitchFamily="34" charset="0"/>
              </a:rPr>
              <a:t>Il servizio di </a:t>
            </a:r>
            <a:r>
              <a:rPr lang="it-IT" sz="1400" b="1" i="1" dirty="0" err="1">
                <a:highlight>
                  <a:srgbClr val="00FFFF"/>
                </a:highlight>
                <a:latin typeface="Verdana" panose="020B0604030504040204" pitchFamily="34" charset="0"/>
                <a:ea typeface="Verdana" panose="020B0604030504040204" pitchFamily="34" charset="0"/>
              </a:rPr>
              <a:t>pre</a:t>
            </a:r>
            <a:r>
              <a:rPr lang="it-IT" sz="1400" b="1" i="1" dirty="0">
                <a:highlight>
                  <a:srgbClr val="00FFFF"/>
                </a:highlight>
                <a:latin typeface="Verdana" panose="020B0604030504040204" pitchFamily="34" charset="0"/>
                <a:ea typeface="Verdana" panose="020B0604030504040204" pitchFamily="34" charset="0"/>
              </a:rPr>
              <a:t>-ruolo svolto nella scuola primaria è valutato: </a:t>
            </a:r>
          </a:p>
          <a:p>
            <a:pPr algn="just"/>
            <a:r>
              <a:rPr lang="it-IT" sz="1200" b="1" i="1" dirty="0">
                <a:latin typeface="Verdana" panose="020B0604030504040204" pitchFamily="34" charset="0"/>
                <a:ea typeface="Verdana" panose="020B0604030504040204" pitchFamily="34" charset="0"/>
              </a:rPr>
              <a:t>• 3 pp. per ogni anno prestato indipendentemente dal numero degli anni prestati (non cambia nel triennio).</a:t>
            </a:r>
          </a:p>
          <a:p>
            <a:pPr algn="just"/>
            <a:r>
              <a:rPr lang="it-IT" sz="1400" b="1" i="1" dirty="0">
                <a:highlight>
                  <a:srgbClr val="FF00FF"/>
                </a:highlight>
                <a:latin typeface="Verdana" panose="020B0604030504040204" pitchFamily="34" charset="0"/>
                <a:ea typeface="Verdana" panose="020B0604030504040204" pitchFamily="34" charset="0"/>
              </a:rPr>
              <a:t>c) Il servizio di </a:t>
            </a:r>
            <a:r>
              <a:rPr lang="it-IT" sz="1400" b="1" i="1" dirty="0" err="1">
                <a:highlight>
                  <a:srgbClr val="FF00FF"/>
                </a:highlight>
                <a:latin typeface="Verdana" panose="020B0604030504040204" pitchFamily="34" charset="0"/>
                <a:ea typeface="Verdana" panose="020B0604030504040204" pitchFamily="34" charset="0"/>
              </a:rPr>
              <a:t>pre</a:t>
            </a:r>
            <a:r>
              <a:rPr lang="it-IT" sz="1400" b="1" i="1" dirty="0">
                <a:highlight>
                  <a:srgbClr val="FF00FF"/>
                </a:highlight>
                <a:latin typeface="Verdana" panose="020B0604030504040204" pitchFamily="34" charset="0"/>
                <a:ea typeface="Verdana" panose="020B0604030504040204" pitchFamily="34" charset="0"/>
              </a:rPr>
              <a:t>-ruolo svolto nella scuola di I e/o II grado è valutato: </a:t>
            </a:r>
          </a:p>
          <a:p>
            <a:pPr algn="just"/>
            <a:r>
              <a:rPr lang="it-IT" sz="1200" b="1" i="1" dirty="0">
                <a:latin typeface="Verdana" panose="020B0604030504040204" pitchFamily="34" charset="0"/>
                <a:ea typeface="Verdana" panose="020B0604030504040204" pitchFamily="34" charset="0"/>
              </a:rPr>
              <a:t>• 3 pp. per i primi 4 anni e 2 pp. per i successivi (non cambia nel triennio).</a:t>
            </a:r>
          </a:p>
          <a:p>
            <a:r>
              <a:rPr lang="it-IT" sz="1400" b="1" i="1" dirty="0">
                <a:solidFill>
                  <a:srgbClr val="00B050"/>
                </a:solidFill>
                <a:highlight>
                  <a:srgbClr val="FFFF00"/>
                </a:highlight>
                <a:latin typeface="Verdana" panose="020B0604030504040204" pitchFamily="34" charset="0"/>
                <a:ea typeface="Verdana" panose="020B0604030504040204" pitchFamily="34" charset="0"/>
              </a:rPr>
              <a:t>✓ </a:t>
            </a:r>
            <a:r>
              <a:rPr lang="it-IT" sz="1300" b="1" i="1" dirty="0">
                <a:solidFill>
                  <a:srgbClr val="00B050"/>
                </a:solidFill>
                <a:highlight>
                  <a:srgbClr val="FFFF00"/>
                </a:highlight>
                <a:latin typeface="Verdana" panose="020B0604030504040204" pitchFamily="34" charset="0"/>
                <a:ea typeface="Verdana" panose="020B0604030504040204" pitchFamily="34" charset="0"/>
              </a:rPr>
              <a:t>PER IL DOCENTE ATTUALMENTE TITOLARE NELLA SCUOLA PRIMARIA </a:t>
            </a:r>
          </a:p>
          <a:p>
            <a:pPr algn="just"/>
            <a:r>
              <a:rPr lang="it-IT" sz="1300" b="1" i="1" dirty="0">
                <a:solidFill>
                  <a:srgbClr val="00B050"/>
                </a:solidFill>
                <a:highlight>
                  <a:srgbClr val="00FF00"/>
                </a:highlight>
                <a:latin typeface="Verdana" panose="020B0604030504040204" pitchFamily="34" charset="0"/>
                <a:ea typeface="Verdana" panose="020B0604030504040204" pitchFamily="34" charset="0"/>
              </a:rPr>
              <a:t> </a:t>
            </a:r>
            <a:r>
              <a:rPr lang="it-IT" sz="1200" b="1" i="1" dirty="0">
                <a:solidFill>
                  <a:srgbClr val="002060"/>
                </a:solidFill>
                <a:highlight>
                  <a:srgbClr val="00FF00"/>
                </a:highlight>
                <a:latin typeface="Verdana" panose="020B0604030504040204" pitchFamily="34" charset="0"/>
                <a:ea typeface="Verdana" panose="020B0604030504040204" pitchFamily="34" charset="0"/>
              </a:rPr>
              <a:t>Il servizio di </a:t>
            </a:r>
            <a:r>
              <a:rPr lang="it-IT" sz="1200" b="1" i="1" dirty="0" err="1">
                <a:solidFill>
                  <a:srgbClr val="002060"/>
                </a:solidFill>
                <a:highlight>
                  <a:srgbClr val="00FF00"/>
                </a:highlight>
                <a:latin typeface="Verdana" panose="020B0604030504040204" pitchFamily="34" charset="0"/>
                <a:ea typeface="Verdana" panose="020B0604030504040204" pitchFamily="34" charset="0"/>
              </a:rPr>
              <a:t>pre</a:t>
            </a:r>
            <a:r>
              <a:rPr lang="it-IT" sz="1200" b="1" i="1" dirty="0">
                <a:solidFill>
                  <a:srgbClr val="002060"/>
                </a:solidFill>
                <a:highlight>
                  <a:srgbClr val="00FF00"/>
                </a:highlight>
                <a:latin typeface="Verdana" panose="020B0604030504040204" pitchFamily="34" charset="0"/>
                <a:ea typeface="Verdana" panose="020B0604030504040204" pitchFamily="34" charset="0"/>
              </a:rPr>
              <a:t>-ruolo svolto nella scuola PRIMARIA  è valutato, nel triennio:</a:t>
            </a:r>
            <a:endParaRPr lang="it-IT" sz="1300" b="1" i="1" dirty="0">
              <a:solidFill>
                <a:srgbClr val="00B050"/>
              </a:solidFill>
              <a:highlight>
                <a:srgbClr val="FFFF00"/>
              </a:highlight>
              <a:latin typeface="Verdana" panose="020B0604030504040204" pitchFamily="34" charset="0"/>
              <a:ea typeface="Verdana" panose="020B0604030504040204" pitchFamily="34" charset="0"/>
            </a:endParaRPr>
          </a:p>
          <a:p>
            <a:pPr marL="228600" indent="-228600" algn="just">
              <a:buAutoNum type="alphaUcPeriod"/>
            </a:pPr>
            <a:r>
              <a:rPr lang="it-IT" sz="1400" b="1" i="1" dirty="0">
                <a:solidFill>
                  <a:srgbClr val="002060"/>
                </a:solidFill>
                <a:latin typeface="Verdana" panose="020B0604030504040204" pitchFamily="34" charset="0"/>
                <a:ea typeface="Verdana" panose="020B0604030504040204" pitchFamily="34" charset="0"/>
              </a:rPr>
              <a:t>Per </a:t>
            </a:r>
            <a:r>
              <a:rPr lang="it-IT" sz="1400" b="1" i="1" dirty="0" err="1">
                <a:solidFill>
                  <a:srgbClr val="002060"/>
                </a:solidFill>
                <a:latin typeface="Verdana" panose="020B0604030504040204" pitchFamily="34" charset="0"/>
                <a:ea typeface="Verdana" panose="020B0604030504040204" pitchFamily="34" charset="0"/>
              </a:rPr>
              <a:t>l’a.s.</a:t>
            </a:r>
            <a:r>
              <a:rPr lang="it-IT" sz="1400" b="1" i="1" dirty="0">
                <a:solidFill>
                  <a:srgbClr val="002060"/>
                </a:solidFill>
                <a:latin typeface="Verdana" panose="020B0604030504040204" pitchFamily="34" charset="0"/>
                <a:ea typeface="Verdana" panose="020B0604030504040204" pitchFamily="34" charset="0"/>
              </a:rPr>
              <a:t> 2025/26 4 punti per ogni anno prestato </a:t>
            </a:r>
          </a:p>
          <a:p>
            <a:pPr marL="228600" indent="-228600" algn="just">
              <a:buAutoNum type="alphaUcPeriod"/>
            </a:pPr>
            <a:r>
              <a:rPr lang="it-IT" sz="1400" b="1" i="1" dirty="0">
                <a:solidFill>
                  <a:srgbClr val="002060"/>
                </a:solidFill>
                <a:latin typeface="Verdana" panose="020B0604030504040204" pitchFamily="34" charset="0"/>
                <a:ea typeface="Verdana" panose="020B0604030504040204" pitchFamily="34" charset="0"/>
              </a:rPr>
              <a:t>B. Per </a:t>
            </a:r>
            <a:r>
              <a:rPr lang="it-IT" sz="1400" b="1" i="1" dirty="0" err="1">
                <a:solidFill>
                  <a:srgbClr val="002060"/>
                </a:solidFill>
                <a:latin typeface="Verdana" panose="020B0604030504040204" pitchFamily="34" charset="0"/>
                <a:ea typeface="Verdana" panose="020B0604030504040204" pitchFamily="34" charset="0"/>
              </a:rPr>
              <a:t>l’a.s.</a:t>
            </a:r>
            <a:r>
              <a:rPr lang="it-IT" sz="1400" b="1" i="1" dirty="0">
                <a:solidFill>
                  <a:srgbClr val="002060"/>
                </a:solidFill>
                <a:latin typeface="Verdana" panose="020B0604030504040204" pitchFamily="34" charset="0"/>
                <a:ea typeface="Verdana" panose="020B0604030504040204" pitchFamily="34" charset="0"/>
              </a:rPr>
              <a:t> 2026/27 5 punti per ogni anno prestato </a:t>
            </a:r>
          </a:p>
          <a:p>
            <a:pPr marL="228600" indent="-228600" algn="just">
              <a:buAutoNum type="alphaUcPeriod"/>
            </a:pPr>
            <a:r>
              <a:rPr lang="it-IT" sz="1400" b="1" i="1" dirty="0">
                <a:solidFill>
                  <a:srgbClr val="002060"/>
                </a:solidFill>
                <a:latin typeface="Verdana" panose="020B0604030504040204" pitchFamily="34" charset="0"/>
                <a:ea typeface="Verdana" panose="020B0604030504040204" pitchFamily="34" charset="0"/>
              </a:rPr>
              <a:t>C. Per </a:t>
            </a:r>
            <a:r>
              <a:rPr lang="it-IT" sz="1400" b="1" i="1" dirty="0" err="1">
                <a:solidFill>
                  <a:srgbClr val="002060"/>
                </a:solidFill>
                <a:latin typeface="Verdana" panose="020B0604030504040204" pitchFamily="34" charset="0"/>
                <a:ea typeface="Verdana" panose="020B0604030504040204" pitchFamily="34" charset="0"/>
              </a:rPr>
              <a:t>l’a.s.</a:t>
            </a:r>
            <a:r>
              <a:rPr lang="it-IT" sz="1400" b="1" i="1" dirty="0">
                <a:solidFill>
                  <a:srgbClr val="002060"/>
                </a:solidFill>
                <a:latin typeface="Verdana" panose="020B0604030504040204" pitchFamily="34" charset="0"/>
                <a:ea typeface="Verdana" panose="020B0604030504040204" pitchFamily="34" charset="0"/>
              </a:rPr>
              <a:t> 2027/28 6 punti per ogni anno prestato</a:t>
            </a:r>
          </a:p>
          <a:p>
            <a:pPr algn="just"/>
            <a:r>
              <a:rPr lang="it-IT" sz="1600" b="1" i="1" dirty="0">
                <a:latin typeface="Verdana" panose="020B0604030504040204" pitchFamily="34" charset="0"/>
                <a:ea typeface="Verdana" panose="020B0604030504040204" pitchFamily="34" charset="0"/>
              </a:rPr>
              <a:t>b) </a:t>
            </a:r>
            <a:r>
              <a:rPr lang="it-IT" sz="1600" b="1" i="1" dirty="0">
                <a:highlight>
                  <a:srgbClr val="00FFFF"/>
                </a:highlight>
                <a:latin typeface="Verdana" panose="020B0604030504040204" pitchFamily="34" charset="0"/>
                <a:ea typeface="Verdana" panose="020B0604030504040204" pitchFamily="34" charset="0"/>
              </a:rPr>
              <a:t>Il servizio di </a:t>
            </a:r>
            <a:r>
              <a:rPr lang="it-IT" sz="1600" b="1" i="1" dirty="0" err="1">
                <a:highlight>
                  <a:srgbClr val="00FFFF"/>
                </a:highlight>
                <a:latin typeface="Verdana" panose="020B0604030504040204" pitchFamily="34" charset="0"/>
                <a:ea typeface="Verdana" panose="020B0604030504040204" pitchFamily="34" charset="0"/>
              </a:rPr>
              <a:t>pre</a:t>
            </a:r>
            <a:r>
              <a:rPr lang="it-IT" sz="1600" b="1" i="1" dirty="0">
                <a:highlight>
                  <a:srgbClr val="00FFFF"/>
                </a:highlight>
                <a:latin typeface="Verdana" panose="020B0604030504040204" pitchFamily="34" charset="0"/>
                <a:ea typeface="Verdana" panose="020B0604030504040204" pitchFamily="34" charset="0"/>
              </a:rPr>
              <a:t>-ruolo svolto nella scuola dell’infanzia  è valutato: </a:t>
            </a:r>
          </a:p>
          <a:p>
            <a:pPr algn="just"/>
            <a:r>
              <a:rPr lang="it-IT" sz="1400" b="1" i="1" dirty="0">
                <a:latin typeface="Verdana" panose="020B0604030504040204" pitchFamily="34" charset="0"/>
                <a:ea typeface="Verdana" panose="020B0604030504040204" pitchFamily="34" charset="0"/>
              </a:rPr>
              <a:t>• 3 pp. per ogni anno prestato indipendentemente dal numero degli anni prestati (non cambia nel triennio).</a:t>
            </a:r>
          </a:p>
          <a:p>
            <a:pPr algn="just"/>
            <a:r>
              <a:rPr lang="it-IT" sz="1600" b="1" i="1" dirty="0">
                <a:highlight>
                  <a:srgbClr val="FF00FF"/>
                </a:highlight>
                <a:latin typeface="Verdana" panose="020B0604030504040204" pitchFamily="34" charset="0"/>
                <a:ea typeface="Verdana" panose="020B0604030504040204" pitchFamily="34" charset="0"/>
              </a:rPr>
              <a:t>c) Il servizio di </a:t>
            </a:r>
            <a:r>
              <a:rPr lang="it-IT" sz="1600" b="1" i="1" dirty="0" err="1">
                <a:highlight>
                  <a:srgbClr val="FF00FF"/>
                </a:highlight>
                <a:latin typeface="Verdana" panose="020B0604030504040204" pitchFamily="34" charset="0"/>
                <a:ea typeface="Verdana" panose="020B0604030504040204" pitchFamily="34" charset="0"/>
              </a:rPr>
              <a:t>pre</a:t>
            </a:r>
            <a:r>
              <a:rPr lang="it-IT" sz="1600" b="1" i="1" dirty="0">
                <a:highlight>
                  <a:srgbClr val="FF00FF"/>
                </a:highlight>
                <a:latin typeface="Verdana" panose="020B0604030504040204" pitchFamily="34" charset="0"/>
                <a:ea typeface="Verdana" panose="020B0604030504040204" pitchFamily="34" charset="0"/>
              </a:rPr>
              <a:t>-ruolo svolto nella scuola di I e/o II grado è valutato: </a:t>
            </a:r>
          </a:p>
          <a:p>
            <a:pPr algn="just"/>
            <a:r>
              <a:rPr lang="it-IT" sz="1400" b="1" i="1" dirty="0">
                <a:latin typeface="Verdana" panose="020B0604030504040204" pitchFamily="34" charset="0"/>
                <a:ea typeface="Verdana" panose="020B0604030504040204" pitchFamily="34" charset="0"/>
              </a:rPr>
              <a:t>• 3 pp. per i primi 4 anni e 2 pp. per i successivi (non cambia nel triennio).</a:t>
            </a:r>
          </a:p>
          <a:p>
            <a:pPr algn="just"/>
            <a:endParaRPr lang="it-IT" sz="1300" b="1" i="1" dirty="0">
              <a:solidFill>
                <a:srgbClr val="00B050"/>
              </a:solidFill>
              <a:highlight>
                <a:srgbClr val="FFFF00"/>
              </a:highlight>
              <a:latin typeface="Verdana" panose="020B0604030504040204" pitchFamily="34" charset="0"/>
              <a:ea typeface="Verdana" panose="020B0604030504040204" pitchFamily="34" charset="0"/>
            </a:endParaRPr>
          </a:p>
          <a:p>
            <a:pPr algn="just"/>
            <a:endParaRPr lang="it-IT" sz="1100" dirty="0"/>
          </a:p>
          <a:p>
            <a:pPr algn="just"/>
            <a:endParaRPr lang="it-IT" sz="1200" b="1" i="1" dirty="0">
              <a:latin typeface="Verdana" panose="020B0604030504040204" pitchFamily="34" charset="0"/>
              <a:ea typeface="Verdana" panose="020B0604030504040204" pitchFamily="34" charset="0"/>
            </a:endParaRPr>
          </a:p>
          <a:p>
            <a:pPr algn="just"/>
            <a:endParaRPr lang="it-IT" sz="1200" b="1" i="1" dirty="0">
              <a:solidFill>
                <a:srgbClr val="002060"/>
              </a:solidFill>
              <a:highlight>
                <a:srgbClr val="FFFF00"/>
              </a:highlight>
              <a:latin typeface="Verdana" panose="020B0604030504040204" pitchFamily="34" charset="0"/>
              <a:ea typeface="Verdana" panose="020B0604030504040204" pitchFamily="34" charset="0"/>
            </a:endParaRPr>
          </a:p>
        </p:txBody>
      </p:sp>
      <p:pic>
        <p:nvPicPr>
          <p:cNvPr id="5" name="image1.jpeg">
            <a:extLst>
              <a:ext uri="{FF2B5EF4-FFF2-40B4-BE49-F238E27FC236}">
                <a16:creationId xmlns:a16="http://schemas.microsoft.com/office/drawing/2014/main" id="{04628293-FC56-6316-A452-B9F53C2043E5}"/>
              </a:ext>
            </a:extLst>
          </p:cNvPr>
          <p:cNvPicPr>
            <a:picLocks noChangeAspect="1"/>
          </p:cNvPicPr>
          <p:nvPr/>
        </p:nvPicPr>
        <p:blipFill>
          <a:blip r:embed="rId2" cstate="print"/>
          <a:stretch>
            <a:fillRect/>
          </a:stretch>
        </p:blipFill>
        <p:spPr>
          <a:xfrm>
            <a:off x="8840321" y="0"/>
            <a:ext cx="2095500" cy="690282"/>
          </a:xfrm>
          <a:prstGeom prst="rect">
            <a:avLst/>
          </a:prstGeom>
        </p:spPr>
      </p:pic>
    </p:spTree>
    <p:extLst>
      <p:ext uri="{BB962C8B-B14F-4D97-AF65-F5344CB8AC3E}">
        <p14:creationId xmlns:p14="http://schemas.microsoft.com/office/powerpoint/2010/main" val="16527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154623-EF3D-353D-8597-D49BA461C0B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7AF59FE-D48D-67D8-38BE-598E26BDE44C}"/>
              </a:ext>
            </a:extLst>
          </p:cNvPr>
          <p:cNvSpPr>
            <a:spLocks noGrp="1"/>
          </p:cNvSpPr>
          <p:nvPr>
            <p:ph type="ctrTitle"/>
          </p:nvPr>
        </p:nvSpPr>
        <p:spPr>
          <a:xfrm>
            <a:off x="735106" y="479359"/>
            <a:ext cx="10488706" cy="1071536"/>
          </a:xfrm>
        </p:spPr>
        <p:txBody>
          <a:bodyPr>
            <a:normAutofit fontScale="90000"/>
          </a:bodyPr>
          <a:lstStyle/>
          <a:p>
            <a:r>
              <a:rPr lang="it-IT" sz="2000" dirty="0"/>
              <a:t> </a:t>
            </a: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r>
              <a:rPr lang="it-IT" sz="2000" b="1" dirty="0">
                <a:latin typeface="Verdana" panose="020B0604030504040204" pitchFamily="34" charset="0"/>
                <a:ea typeface="Verdana" panose="020B0604030504040204" pitchFamily="34" charset="0"/>
              </a:rPr>
              <a:t>Segreteria Provinciale FLP SCUOLA FOG</a:t>
            </a:r>
            <a:r>
              <a:rPr lang="it-IT" sz="1800" b="1" dirty="0">
                <a:latin typeface="Verdana" panose="020B0604030504040204" pitchFamily="34" charset="0"/>
                <a:ea typeface="Verdana" panose="020B0604030504040204" pitchFamily="34" charset="0"/>
              </a:rPr>
              <a:t>GIA</a:t>
            </a:r>
            <a:r>
              <a:rPr lang="it-IT" sz="1800" b="1" dirty="0"/>
              <a:t> </a:t>
            </a:r>
            <a:br>
              <a:rPr lang="it-IT" sz="1800" b="1" dirty="0"/>
            </a:br>
            <a:endParaRPr lang="it-IT" b="1" dirty="0">
              <a:latin typeface="Verdana" panose="020B0604030504040204" pitchFamily="34" charset="0"/>
              <a:ea typeface="Verdana" panose="020B0604030504040204" pitchFamily="34" charset="0"/>
            </a:endParaRPr>
          </a:p>
        </p:txBody>
      </p:sp>
      <p:sp>
        <p:nvSpPr>
          <p:cNvPr id="3" name="Sottotitolo 2">
            <a:extLst>
              <a:ext uri="{FF2B5EF4-FFF2-40B4-BE49-F238E27FC236}">
                <a16:creationId xmlns:a16="http://schemas.microsoft.com/office/drawing/2014/main" id="{336559F9-1DC4-EBC4-D045-4DAC73B5C614}"/>
              </a:ext>
            </a:extLst>
          </p:cNvPr>
          <p:cNvSpPr>
            <a:spLocks noGrp="1"/>
          </p:cNvSpPr>
          <p:nvPr>
            <p:ph type="subTitle" idx="1"/>
          </p:nvPr>
        </p:nvSpPr>
        <p:spPr>
          <a:xfrm>
            <a:off x="62752" y="753036"/>
            <a:ext cx="12039601" cy="6033246"/>
          </a:xfrm>
        </p:spPr>
        <p:txBody>
          <a:bodyPr>
            <a:normAutofit fontScale="92500" lnSpcReduction="10000"/>
          </a:bodyPr>
          <a:lstStyle/>
          <a:p>
            <a:r>
              <a:rPr lang="it-IT" sz="1200" b="1" i="1" dirty="0">
                <a:solidFill>
                  <a:srgbClr val="002060"/>
                </a:solidFill>
                <a:highlight>
                  <a:srgbClr val="FFFF00"/>
                </a:highlight>
                <a:latin typeface="Verdana" panose="020B0604030504040204" pitchFamily="34" charset="0"/>
                <a:ea typeface="Verdana" panose="020B0604030504040204" pitchFamily="34" charset="0"/>
              </a:rPr>
              <a:t>VALUTAZIONE SERVIZIO NON DI RUOLO</a:t>
            </a:r>
          </a:p>
          <a:p>
            <a:r>
              <a:rPr lang="it-IT" sz="1400" b="1" i="1" dirty="0">
                <a:highlight>
                  <a:srgbClr val="FFFF00"/>
                </a:highlight>
                <a:latin typeface="Verdana" panose="020B0604030504040204" pitchFamily="34" charset="0"/>
                <a:ea typeface="Verdana" panose="020B0604030504040204" pitchFamily="34" charset="0"/>
              </a:rPr>
              <a:t>COME SI CALCOLA IL PUNTEGGIO </a:t>
            </a:r>
          </a:p>
          <a:p>
            <a:pPr algn="just"/>
            <a:r>
              <a:rPr lang="it-IT" sz="1200" b="1" i="1" dirty="0">
                <a:solidFill>
                  <a:srgbClr val="002060"/>
                </a:solidFill>
                <a:latin typeface="Verdana" panose="020B0604030504040204" pitchFamily="34" charset="0"/>
                <a:ea typeface="Verdana" panose="020B0604030504040204" pitchFamily="34" charset="0"/>
              </a:rPr>
              <a:t>Con le nuove regole introdotte dal nuovo CCNI, anche in questo caso il punteggio cambia a seconda dell’attuale ruolo di appartenenza del docente rispetto al servizio di </a:t>
            </a:r>
            <a:r>
              <a:rPr lang="it-IT" sz="1200" b="1" i="1" dirty="0" err="1">
                <a:solidFill>
                  <a:srgbClr val="002060"/>
                </a:solidFill>
                <a:latin typeface="Verdana" panose="020B0604030504040204" pitchFamily="34" charset="0"/>
                <a:ea typeface="Verdana" panose="020B0604030504040204" pitchFamily="34" charset="0"/>
              </a:rPr>
              <a:t>pre</a:t>
            </a:r>
            <a:r>
              <a:rPr lang="it-IT" sz="1200" b="1" i="1" dirty="0">
                <a:solidFill>
                  <a:srgbClr val="002060"/>
                </a:solidFill>
                <a:latin typeface="Verdana" panose="020B0604030504040204" pitchFamily="34" charset="0"/>
                <a:ea typeface="Verdana" panose="020B0604030504040204" pitchFamily="34" charset="0"/>
              </a:rPr>
              <a:t>-ruolo prestato (nota 4 - tabella di valutazione CCNI):</a:t>
            </a:r>
          </a:p>
          <a:p>
            <a:r>
              <a:rPr lang="it-IT" sz="1200" b="1" i="1" dirty="0">
                <a:solidFill>
                  <a:schemeClr val="bg1"/>
                </a:solidFill>
                <a:latin typeface="Verdana" panose="020B0604030504040204" pitchFamily="34" charset="0"/>
                <a:ea typeface="Verdana" panose="020B0604030504040204" pitchFamily="34" charset="0"/>
              </a:rPr>
              <a:t> </a:t>
            </a:r>
            <a:r>
              <a:rPr lang="it-IT" sz="1200" b="1" i="1" dirty="0">
                <a:solidFill>
                  <a:srgbClr val="C00000"/>
                </a:solidFill>
                <a:highlight>
                  <a:srgbClr val="00FFFF"/>
                </a:highlight>
                <a:latin typeface="Verdana" panose="020B0604030504040204" pitchFamily="34" charset="0"/>
                <a:ea typeface="Verdana" panose="020B0604030504040204" pitchFamily="34" charset="0"/>
              </a:rPr>
              <a:t>✓ </a:t>
            </a:r>
            <a:r>
              <a:rPr lang="it-IT" sz="1300" b="1" i="1" dirty="0">
                <a:solidFill>
                  <a:srgbClr val="C00000"/>
                </a:solidFill>
                <a:highlight>
                  <a:srgbClr val="00FFFF"/>
                </a:highlight>
                <a:latin typeface="Verdana" panose="020B0604030504040204" pitchFamily="34" charset="0"/>
                <a:ea typeface="Verdana" panose="020B0604030504040204" pitchFamily="34" charset="0"/>
              </a:rPr>
              <a:t>PER IL DOCENTE ATTUALMENTE TITOLARE NELLA SCUOLA DI PRIMO GRADO</a:t>
            </a:r>
          </a:p>
          <a:p>
            <a:pPr algn="just"/>
            <a:r>
              <a:rPr lang="it-IT" sz="1400" b="1" i="1" dirty="0">
                <a:solidFill>
                  <a:srgbClr val="002060"/>
                </a:solidFill>
                <a:highlight>
                  <a:srgbClr val="00FF00"/>
                </a:highlight>
                <a:latin typeface="Verdana" panose="020B0604030504040204" pitchFamily="34" charset="0"/>
                <a:ea typeface="Verdana" panose="020B0604030504040204" pitchFamily="34" charset="0"/>
              </a:rPr>
              <a:t>a) Il servizio di </a:t>
            </a:r>
            <a:r>
              <a:rPr lang="it-IT" sz="1400" b="1" i="1" dirty="0" err="1">
                <a:solidFill>
                  <a:srgbClr val="002060"/>
                </a:solidFill>
                <a:highlight>
                  <a:srgbClr val="00FF00"/>
                </a:highlight>
                <a:latin typeface="Verdana" panose="020B0604030504040204" pitchFamily="34" charset="0"/>
                <a:ea typeface="Verdana" panose="020B0604030504040204" pitchFamily="34" charset="0"/>
              </a:rPr>
              <a:t>pre</a:t>
            </a:r>
            <a:r>
              <a:rPr lang="it-IT" sz="1400" b="1" i="1" dirty="0">
                <a:solidFill>
                  <a:srgbClr val="002060"/>
                </a:solidFill>
                <a:highlight>
                  <a:srgbClr val="00FF00"/>
                </a:highlight>
                <a:latin typeface="Verdana" panose="020B0604030504040204" pitchFamily="34" charset="0"/>
                <a:ea typeface="Verdana" panose="020B0604030504040204" pitchFamily="34" charset="0"/>
              </a:rPr>
              <a:t>-ruolo svolto nella scuola di PRIMO GRADO è valutato, nel triennio: </a:t>
            </a:r>
          </a:p>
          <a:p>
            <a:pPr marL="228600" indent="-228600" algn="just">
              <a:buAutoNum type="alphaUcPeriod"/>
            </a:pPr>
            <a:r>
              <a:rPr lang="it-IT" sz="1200" b="1" i="1" dirty="0">
                <a:solidFill>
                  <a:srgbClr val="002060"/>
                </a:solidFill>
                <a:latin typeface="Verdana" panose="020B0604030504040204" pitchFamily="34" charset="0"/>
                <a:ea typeface="Verdana" panose="020B0604030504040204" pitchFamily="34" charset="0"/>
              </a:rPr>
              <a:t>Per </a:t>
            </a:r>
            <a:r>
              <a:rPr lang="it-IT" sz="1200" b="1" i="1" dirty="0" err="1">
                <a:solidFill>
                  <a:srgbClr val="002060"/>
                </a:solidFill>
                <a:latin typeface="Verdana" panose="020B0604030504040204" pitchFamily="34" charset="0"/>
                <a:ea typeface="Verdana" panose="020B0604030504040204" pitchFamily="34" charset="0"/>
              </a:rPr>
              <a:t>l’a.s.</a:t>
            </a:r>
            <a:r>
              <a:rPr lang="it-IT" sz="1200" b="1" i="1" dirty="0">
                <a:solidFill>
                  <a:srgbClr val="002060"/>
                </a:solidFill>
                <a:latin typeface="Verdana" panose="020B0604030504040204" pitchFamily="34" charset="0"/>
                <a:ea typeface="Verdana" panose="020B0604030504040204" pitchFamily="34" charset="0"/>
              </a:rPr>
              <a:t> 2025/26 4 punti per ogni anno prestato </a:t>
            </a:r>
          </a:p>
          <a:p>
            <a:pPr marL="228600" indent="-228600" algn="just">
              <a:buAutoNum type="alphaUcPeriod"/>
            </a:pPr>
            <a:r>
              <a:rPr lang="it-IT" sz="1200" b="1" i="1" dirty="0">
                <a:solidFill>
                  <a:srgbClr val="002060"/>
                </a:solidFill>
                <a:latin typeface="Verdana" panose="020B0604030504040204" pitchFamily="34" charset="0"/>
                <a:ea typeface="Verdana" panose="020B0604030504040204" pitchFamily="34" charset="0"/>
              </a:rPr>
              <a:t>B. Per </a:t>
            </a:r>
            <a:r>
              <a:rPr lang="it-IT" sz="1200" b="1" i="1" dirty="0" err="1">
                <a:solidFill>
                  <a:srgbClr val="002060"/>
                </a:solidFill>
                <a:latin typeface="Verdana" panose="020B0604030504040204" pitchFamily="34" charset="0"/>
                <a:ea typeface="Verdana" panose="020B0604030504040204" pitchFamily="34" charset="0"/>
              </a:rPr>
              <a:t>l’a.s.</a:t>
            </a:r>
            <a:r>
              <a:rPr lang="it-IT" sz="1200" b="1" i="1" dirty="0">
                <a:solidFill>
                  <a:srgbClr val="002060"/>
                </a:solidFill>
                <a:latin typeface="Verdana" panose="020B0604030504040204" pitchFamily="34" charset="0"/>
                <a:ea typeface="Verdana" panose="020B0604030504040204" pitchFamily="34" charset="0"/>
              </a:rPr>
              <a:t> 2026/27 5 punti per ogni anno prestato </a:t>
            </a:r>
          </a:p>
          <a:p>
            <a:pPr marL="228600" indent="-228600" algn="just">
              <a:buAutoNum type="alphaUcPeriod"/>
            </a:pPr>
            <a:r>
              <a:rPr lang="it-IT" sz="1200" b="1" i="1" dirty="0">
                <a:solidFill>
                  <a:srgbClr val="002060"/>
                </a:solidFill>
                <a:latin typeface="Verdana" panose="020B0604030504040204" pitchFamily="34" charset="0"/>
                <a:ea typeface="Verdana" panose="020B0604030504040204" pitchFamily="34" charset="0"/>
              </a:rPr>
              <a:t>C. Per </a:t>
            </a:r>
            <a:r>
              <a:rPr lang="it-IT" sz="1200" b="1" i="1" dirty="0" err="1">
                <a:solidFill>
                  <a:srgbClr val="002060"/>
                </a:solidFill>
                <a:latin typeface="Verdana" panose="020B0604030504040204" pitchFamily="34" charset="0"/>
                <a:ea typeface="Verdana" panose="020B0604030504040204" pitchFamily="34" charset="0"/>
              </a:rPr>
              <a:t>l’a.s.</a:t>
            </a:r>
            <a:r>
              <a:rPr lang="it-IT" sz="1200" b="1" i="1" dirty="0">
                <a:solidFill>
                  <a:srgbClr val="002060"/>
                </a:solidFill>
                <a:latin typeface="Verdana" panose="020B0604030504040204" pitchFamily="34" charset="0"/>
                <a:ea typeface="Verdana" panose="020B0604030504040204" pitchFamily="34" charset="0"/>
              </a:rPr>
              <a:t> 2027/28 6 punti per ogni anno prestato</a:t>
            </a:r>
          </a:p>
          <a:p>
            <a:pPr algn="just"/>
            <a:r>
              <a:rPr lang="it-IT" sz="1400" b="1" i="1" dirty="0">
                <a:latin typeface="Verdana" panose="020B0604030504040204" pitchFamily="34" charset="0"/>
                <a:ea typeface="Verdana" panose="020B0604030504040204" pitchFamily="34" charset="0"/>
              </a:rPr>
              <a:t>b) </a:t>
            </a:r>
            <a:r>
              <a:rPr lang="it-IT" sz="1400" b="1" i="1" dirty="0">
                <a:highlight>
                  <a:srgbClr val="00FFFF"/>
                </a:highlight>
                <a:latin typeface="Verdana" panose="020B0604030504040204" pitchFamily="34" charset="0"/>
                <a:ea typeface="Verdana" panose="020B0604030504040204" pitchFamily="34" charset="0"/>
              </a:rPr>
              <a:t>Il servizio di </a:t>
            </a:r>
            <a:r>
              <a:rPr lang="it-IT" sz="1400" b="1" i="1" dirty="0" err="1">
                <a:highlight>
                  <a:srgbClr val="00FFFF"/>
                </a:highlight>
                <a:latin typeface="Verdana" panose="020B0604030504040204" pitchFamily="34" charset="0"/>
                <a:ea typeface="Verdana" panose="020B0604030504040204" pitchFamily="34" charset="0"/>
              </a:rPr>
              <a:t>pre</a:t>
            </a:r>
            <a:r>
              <a:rPr lang="it-IT" sz="1400" b="1" i="1" dirty="0">
                <a:highlight>
                  <a:srgbClr val="00FFFF"/>
                </a:highlight>
                <a:latin typeface="Verdana" panose="020B0604030504040204" pitchFamily="34" charset="0"/>
                <a:ea typeface="Verdana" panose="020B0604030504040204" pitchFamily="34" charset="0"/>
              </a:rPr>
              <a:t>-ruolo svolto nella scuola DI SECONDO GRADO  è valutato: </a:t>
            </a:r>
          </a:p>
          <a:p>
            <a:pPr algn="just"/>
            <a:r>
              <a:rPr lang="it-IT" sz="1200" b="1" i="1" dirty="0">
                <a:latin typeface="Verdana" panose="020B0604030504040204" pitchFamily="34" charset="0"/>
                <a:ea typeface="Verdana" panose="020B0604030504040204" pitchFamily="34" charset="0"/>
              </a:rPr>
              <a:t>• 3 pp. per ogni anno prestato indipendentemente dal numero degli anni prestati (non cambia nel triennio).</a:t>
            </a:r>
          </a:p>
          <a:p>
            <a:pPr algn="just"/>
            <a:r>
              <a:rPr lang="it-IT" sz="1400" b="1" i="1" dirty="0">
                <a:highlight>
                  <a:srgbClr val="FF00FF"/>
                </a:highlight>
                <a:latin typeface="Verdana" panose="020B0604030504040204" pitchFamily="34" charset="0"/>
                <a:ea typeface="Verdana" panose="020B0604030504040204" pitchFamily="34" charset="0"/>
              </a:rPr>
              <a:t>c) Il servizio di </a:t>
            </a:r>
            <a:r>
              <a:rPr lang="it-IT" sz="1400" b="1" i="1" dirty="0" err="1">
                <a:highlight>
                  <a:srgbClr val="FF00FF"/>
                </a:highlight>
                <a:latin typeface="Verdana" panose="020B0604030504040204" pitchFamily="34" charset="0"/>
                <a:ea typeface="Verdana" panose="020B0604030504040204" pitchFamily="34" charset="0"/>
              </a:rPr>
              <a:t>pre</a:t>
            </a:r>
            <a:r>
              <a:rPr lang="it-IT" sz="1400" b="1" i="1" dirty="0">
                <a:highlight>
                  <a:srgbClr val="FF00FF"/>
                </a:highlight>
                <a:latin typeface="Verdana" panose="020B0604030504040204" pitchFamily="34" charset="0"/>
                <a:ea typeface="Verdana" panose="020B0604030504040204" pitchFamily="34" charset="0"/>
              </a:rPr>
              <a:t>-ruolo svolto nella scuola dell’infanzia e primaria è valutato: </a:t>
            </a:r>
          </a:p>
          <a:p>
            <a:pPr algn="just"/>
            <a:r>
              <a:rPr lang="it-IT" sz="1200" b="1" i="1" dirty="0">
                <a:latin typeface="Verdana" panose="020B0604030504040204" pitchFamily="34" charset="0"/>
                <a:ea typeface="Verdana" panose="020B0604030504040204" pitchFamily="34" charset="0"/>
              </a:rPr>
              <a:t>• 3 pp. per i primi 4 anni e 2 pp. per i successivi (non cambia nel triennio).</a:t>
            </a:r>
          </a:p>
          <a:p>
            <a:r>
              <a:rPr lang="it-IT" sz="1400" b="1" i="1" dirty="0">
                <a:solidFill>
                  <a:srgbClr val="FFFF00"/>
                </a:solidFill>
                <a:highlight>
                  <a:srgbClr val="FF0000"/>
                </a:highlight>
                <a:latin typeface="Verdana" panose="020B0604030504040204" pitchFamily="34" charset="0"/>
                <a:ea typeface="Verdana" panose="020B0604030504040204" pitchFamily="34" charset="0"/>
              </a:rPr>
              <a:t>✓ </a:t>
            </a:r>
            <a:r>
              <a:rPr lang="it-IT" sz="1300" b="1" i="1" dirty="0">
                <a:solidFill>
                  <a:srgbClr val="FFFF00"/>
                </a:solidFill>
                <a:highlight>
                  <a:srgbClr val="FF0000"/>
                </a:highlight>
                <a:latin typeface="Verdana" panose="020B0604030504040204" pitchFamily="34" charset="0"/>
                <a:ea typeface="Verdana" panose="020B0604030504040204" pitchFamily="34" charset="0"/>
              </a:rPr>
              <a:t>PER IL DOCENTE ATTUALMENTE TITOLARE NELLA SCUOLA SECONDARIA DI SECONDO GRADO</a:t>
            </a:r>
          </a:p>
          <a:p>
            <a:pPr algn="just"/>
            <a:r>
              <a:rPr lang="it-IT" sz="1300" b="1" i="1" dirty="0">
                <a:solidFill>
                  <a:srgbClr val="00B050"/>
                </a:solidFill>
                <a:highlight>
                  <a:srgbClr val="00FF00"/>
                </a:highlight>
                <a:latin typeface="Verdana" panose="020B0604030504040204" pitchFamily="34" charset="0"/>
                <a:ea typeface="Verdana" panose="020B0604030504040204" pitchFamily="34" charset="0"/>
              </a:rPr>
              <a:t> </a:t>
            </a:r>
            <a:r>
              <a:rPr lang="it-IT" sz="1200" b="1" i="1" dirty="0">
                <a:solidFill>
                  <a:srgbClr val="002060"/>
                </a:solidFill>
                <a:highlight>
                  <a:srgbClr val="00FF00"/>
                </a:highlight>
                <a:latin typeface="Verdana" panose="020B0604030504040204" pitchFamily="34" charset="0"/>
                <a:ea typeface="Verdana" panose="020B0604030504040204" pitchFamily="34" charset="0"/>
              </a:rPr>
              <a:t>Il servizio di </a:t>
            </a:r>
            <a:r>
              <a:rPr lang="it-IT" sz="1200" b="1" i="1" dirty="0" err="1">
                <a:solidFill>
                  <a:srgbClr val="002060"/>
                </a:solidFill>
                <a:highlight>
                  <a:srgbClr val="00FF00"/>
                </a:highlight>
                <a:latin typeface="Verdana" panose="020B0604030504040204" pitchFamily="34" charset="0"/>
                <a:ea typeface="Verdana" panose="020B0604030504040204" pitchFamily="34" charset="0"/>
              </a:rPr>
              <a:t>pre</a:t>
            </a:r>
            <a:r>
              <a:rPr lang="it-IT" sz="1200" b="1" i="1" dirty="0">
                <a:solidFill>
                  <a:srgbClr val="002060"/>
                </a:solidFill>
                <a:highlight>
                  <a:srgbClr val="00FF00"/>
                </a:highlight>
                <a:latin typeface="Verdana" panose="020B0604030504040204" pitchFamily="34" charset="0"/>
                <a:ea typeface="Verdana" panose="020B0604030504040204" pitchFamily="34" charset="0"/>
              </a:rPr>
              <a:t>-ruolo svolto nella scuola DI SECONDO GRADO  è valutato, nel triennio:</a:t>
            </a:r>
            <a:endParaRPr lang="it-IT" sz="1300" b="1" i="1" dirty="0">
              <a:solidFill>
                <a:srgbClr val="00B050"/>
              </a:solidFill>
              <a:highlight>
                <a:srgbClr val="FFFF00"/>
              </a:highlight>
              <a:latin typeface="Verdana" panose="020B0604030504040204" pitchFamily="34" charset="0"/>
              <a:ea typeface="Verdana" panose="020B0604030504040204" pitchFamily="34" charset="0"/>
            </a:endParaRPr>
          </a:p>
          <a:p>
            <a:pPr marL="228600" indent="-228600" algn="just">
              <a:buAutoNum type="alphaUcPeriod"/>
            </a:pPr>
            <a:r>
              <a:rPr lang="it-IT" sz="1400" b="1" i="1" dirty="0">
                <a:solidFill>
                  <a:srgbClr val="002060"/>
                </a:solidFill>
                <a:latin typeface="Verdana" panose="020B0604030504040204" pitchFamily="34" charset="0"/>
                <a:ea typeface="Verdana" panose="020B0604030504040204" pitchFamily="34" charset="0"/>
              </a:rPr>
              <a:t>Per </a:t>
            </a:r>
            <a:r>
              <a:rPr lang="it-IT" sz="1400" b="1" i="1" dirty="0" err="1">
                <a:solidFill>
                  <a:srgbClr val="002060"/>
                </a:solidFill>
                <a:latin typeface="Verdana" panose="020B0604030504040204" pitchFamily="34" charset="0"/>
                <a:ea typeface="Verdana" panose="020B0604030504040204" pitchFamily="34" charset="0"/>
              </a:rPr>
              <a:t>l’a.s.</a:t>
            </a:r>
            <a:r>
              <a:rPr lang="it-IT" sz="1400" b="1" i="1" dirty="0">
                <a:solidFill>
                  <a:srgbClr val="002060"/>
                </a:solidFill>
                <a:latin typeface="Verdana" panose="020B0604030504040204" pitchFamily="34" charset="0"/>
                <a:ea typeface="Verdana" panose="020B0604030504040204" pitchFamily="34" charset="0"/>
              </a:rPr>
              <a:t> 2025/26 4 punti per ogni anno prestato </a:t>
            </a:r>
          </a:p>
          <a:p>
            <a:pPr marL="228600" indent="-228600" algn="just">
              <a:buAutoNum type="alphaUcPeriod"/>
            </a:pPr>
            <a:r>
              <a:rPr lang="it-IT" sz="1400" b="1" i="1" dirty="0">
                <a:solidFill>
                  <a:srgbClr val="002060"/>
                </a:solidFill>
                <a:latin typeface="Verdana" panose="020B0604030504040204" pitchFamily="34" charset="0"/>
                <a:ea typeface="Verdana" panose="020B0604030504040204" pitchFamily="34" charset="0"/>
              </a:rPr>
              <a:t>B. Per </a:t>
            </a:r>
            <a:r>
              <a:rPr lang="it-IT" sz="1400" b="1" i="1" dirty="0" err="1">
                <a:solidFill>
                  <a:srgbClr val="002060"/>
                </a:solidFill>
                <a:latin typeface="Verdana" panose="020B0604030504040204" pitchFamily="34" charset="0"/>
                <a:ea typeface="Verdana" panose="020B0604030504040204" pitchFamily="34" charset="0"/>
              </a:rPr>
              <a:t>l’a.s.</a:t>
            </a:r>
            <a:r>
              <a:rPr lang="it-IT" sz="1400" b="1" i="1" dirty="0">
                <a:solidFill>
                  <a:srgbClr val="002060"/>
                </a:solidFill>
                <a:latin typeface="Verdana" panose="020B0604030504040204" pitchFamily="34" charset="0"/>
                <a:ea typeface="Verdana" panose="020B0604030504040204" pitchFamily="34" charset="0"/>
              </a:rPr>
              <a:t> 2026/27 5 punti per ogni anno prestato </a:t>
            </a:r>
          </a:p>
          <a:p>
            <a:pPr marL="228600" indent="-228600" algn="just">
              <a:buAutoNum type="alphaUcPeriod"/>
            </a:pPr>
            <a:r>
              <a:rPr lang="it-IT" sz="1400" b="1" i="1" dirty="0">
                <a:solidFill>
                  <a:srgbClr val="002060"/>
                </a:solidFill>
                <a:latin typeface="Verdana" panose="020B0604030504040204" pitchFamily="34" charset="0"/>
                <a:ea typeface="Verdana" panose="020B0604030504040204" pitchFamily="34" charset="0"/>
              </a:rPr>
              <a:t>C. Per </a:t>
            </a:r>
            <a:r>
              <a:rPr lang="it-IT" sz="1400" b="1" i="1" dirty="0" err="1">
                <a:solidFill>
                  <a:srgbClr val="002060"/>
                </a:solidFill>
                <a:latin typeface="Verdana" panose="020B0604030504040204" pitchFamily="34" charset="0"/>
                <a:ea typeface="Verdana" panose="020B0604030504040204" pitchFamily="34" charset="0"/>
              </a:rPr>
              <a:t>l’a.s.</a:t>
            </a:r>
            <a:r>
              <a:rPr lang="it-IT" sz="1400" b="1" i="1" dirty="0">
                <a:solidFill>
                  <a:srgbClr val="002060"/>
                </a:solidFill>
                <a:latin typeface="Verdana" panose="020B0604030504040204" pitchFamily="34" charset="0"/>
                <a:ea typeface="Verdana" panose="020B0604030504040204" pitchFamily="34" charset="0"/>
              </a:rPr>
              <a:t> 2027/28 6 punti per ogni anno prestato</a:t>
            </a:r>
          </a:p>
          <a:p>
            <a:pPr algn="just"/>
            <a:r>
              <a:rPr lang="it-IT" sz="1600" b="1" i="1" dirty="0">
                <a:latin typeface="Verdana" panose="020B0604030504040204" pitchFamily="34" charset="0"/>
                <a:ea typeface="Verdana" panose="020B0604030504040204" pitchFamily="34" charset="0"/>
              </a:rPr>
              <a:t>b) </a:t>
            </a:r>
            <a:r>
              <a:rPr lang="it-IT" sz="1600" b="1" i="1" dirty="0">
                <a:highlight>
                  <a:srgbClr val="00FFFF"/>
                </a:highlight>
                <a:latin typeface="Verdana" panose="020B0604030504040204" pitchFamily="34" charset="0"/>
                <a:ea typeface="Verdana" panose="020B0604030504040204" pitchFamily="34" charset="0"/>
              </a:rPr>
              <a:t>Il servizio di </a:t>
            </a:r>
            <a:r>
              <a:rPr lang="it-IT" sz="1600" b="1" i="1" dirty="0" err="1">
                <a:highlight>
                  <a:srgbClr val="00FFFF"/>
                </a:highlight>
                <a:latin typeface="Verdana" panose="020B0604030504040204" pitchFamily="34" charset="0"/>
                <a:ea typeface="Verdana" panose="020B0604030504040204" pitchFamily="34" charset="0"/>
              </a:rPr>
              <a:t>pre</a:t>
            </a:r>
            <a:r>
              <a:rPr lang="it-IT" sz="1600" b="1" i="1" dirty="0">
                <a:highlight>
                  <a:srgbClr val="00FFFF"/>
                </a:highlight>
                <a:latin typeface="Verdana" panose="020B0604030504040204" pitchFamily="34" charset="0"/>
                <a:ea typeface="Verdana" panose="020B0604030504040204" pitchFamily="34" charset="0"/>
              </a:rPr>
              <a:t>-ruolo svolto nella scuola DI PRIMO GRADO</a:t>
            </a:r>
          </a:p>
          <a:p>
            <a:pPr algn="just"/>
            <a:r>
              <a:rPr lang="it-IT" sz="1400" b="1" i="1" dirty="0">
                <a:latin typeface="Verdana" panose="020B0604030504040204" pitchFamily="34" charset="0"/>
                <a:ea typeface="Verdana" panose="020B0604030504040204" pitchFamily="34" charset="0"/>
              </a:rPr>
              <a:t>• 3 pp. per ogni anno prestato indipendentemente dal numero degli anni prestati (non cambia nel triennio).</a:t>
            </a:r>
          </a:p>
          <a:p>
            <a:pPr algn="just"/>
            <a:r>
              <a:rPr lang="it-IT" sz="1600" b="1" i="1" dirty="0">
                <a:highlight>
                  <a:srgbClr val="FF00FF"/>
                </a:highlight>
                <a:latin typeface="Verdana" panose="020B0604030504040204" pitchFamily="34" charset="0"/>
                <a:ea typeface="Verdana" panose="020B0604030504040204" pitchFamily="34" charset="0"/>
              </a:rPr>
              <a:t>c) Il servizio di </a:t>
            </a:r>
            <a:r>
              <a:rPr lang="it-IT" sz="1600" b="1" i="1" dirty="0" err="1">
                <a:highlight>
                  <a:srgbClr val="FF00FF"/>
                </a:highlight>
                <a:latin typeface="Verdana" panose="020B0604030504040204" pitchFamily="34" charset="0"/>
                <a:ea typeface="Verdana" panose="020B0604030504040204" pitchFamily="34" charset="0"/>
              </a:rPr>
              <a:t>pre</a:t>
            </a:r>
            <a:r>
              <a:rPr lang="it-IT" sz="1600" b="1" i="1" dirty="0">
                <a:highlight>
                  <a:srgbClr val="FF00FF"/>
                </a:highlight>
                <a:latin typeface="Verdana" panose="020B0604030504040204" pitchFamily="34" charset="0"/>
                <a:ea typeface="Verdana" panose="020B0604030504040204" pitchFamily="34" charset="0"/>
              </a:rPr>
              <a:t>-ruolo svolto nella scuola dell’infanzia e primaria </a:t>
            </a:r>
          </a:p>
          <a:p>
            <a:pPr algn="just"/>
            <a:r>
              <a:rPr lang="it-IT" sz="1400" b="1" i="1" dirty="0">
                <a:latin typeface="Verdana" panose="020B0604030504040204" pitchFamily="34" charset="0"/>
                <a:ea typeface="Verdana" panose="020B0604030504040204" pitchFamily="34" charset="0"/>
              </a:rPr>
              <a:t>• 3 pp. per i primi 4 anni e 2 pp. per i successivi (non cambia nel triennio).</a:t>
            </a:r>
          </a:p>
          <a:p>
            <a:pPr algn="just"/>
            <a:endParaRPr lang="it-IT" sz="1400" b="1" i="1" dirty="0">
              <a:latin typeface="Verdana" panose="020B0604030504040204" pitchFamily="34" charset="0"/>
              <a:ea typeface="Verdana" panose="020B0604030504040204" pitchFamily="34" charset="0"/>
            </a:endParaRPr>
          </a:p>
          <a:p>
            <a:pPr algn="just"/>
            <a:endParaRPr lang="it-IT" sz="1300" b="1" i="1" dirty="0">
              <a:solidFill>
                <a:srgbClr val="00B050"/>
              </a:solidFill>
              <a:highlight>
                <a:srgbClr val="FFFF00"/>
              </a:highlight>
              <a:latin typeface="Verdana" panose="020B0604030504040204" pitchFamily="34" charset="0"/>
              <a:ea typeface="Verdana" panose="020B0604030504040204" pitchFamily="34" charset="0"/>
            </a:endParaRPr>
          </a:p>
          <a:p>
            <a:pPr algn="just"/>
            <a:endParaRPr lang="it-IT" sz="1100" dirty="0"/>
          </a:p>
          <a:p>
            <a:pPr algn="just"/>
            <a:endParaRPr lang="it-IT" sz="1200" b="1" i="1" dirty="0">
              <a:latin typeface="Verdana" panose="020B0604030504040204" pitchFamily="34" charset="0"/>
              <a:ea typeface="Verdana" panose="020B0604030504040204" pitchFamily="34" charset="0"/>
            </a:endParaRPr>
          </a:p>
          <a:p>
            <a:pPr algn="just"/>
            <a:endParaRPr lang="it-IT" sz="1200" b="1" i="1" dirty="0">
              <a:solidFill>
                <a:srgbClr val="002060"/>
              </a:solidFill>
              <a:highlight>
                <a:srgbClr val="FFFF00"/>
              </a:highlight>
              <a:latin typeface="Verdana" panose="020B0604030504040204" pitchFamily="34" charset="0"/>
              <a:ea typeface="Verdana" panose="020B0604030504040204" pitchFamily="34" charset="0"/>
            </a:endParaRPr>
          </a:p>
        </p:txBody>
      </p:sp>
      <p:pic>
        <p:nvPicPr>
          <p:cNvPr id="5" name="image1.jpeg">
            <a:extLst>
              <a:ext uri="{FF2B5EF4-FFF2-40B4-BE49-F238E27FC236}">
                <a16:creationId xmlns:a16="http://schemas.microsoft.com/office/drawing/2014/main" id="{6E6F8B90-327C-1DCB-2665-7E30973F49C4}"/>
              </a:ext>
            </a:extLst>
          </p:cNvPr>
          <p:cNvPicPr>
            <a:picLocks noChangeAspect="1"/>
          </p:cNvPicPr>
          <p:nvPr/>
        </p:nvPicPr>
        <p:blipFill>
          <a:blip r:embed="rId2" cstate="print"/>
          <a:stretch>
            <a:fillRect/>
          </a:stretch>
        </p:blipFill>
        <p:spPr>
          <a:xfrm>
            <a:off x="8840321" y="0"/>
            <a:ext cx="2095500" cy="690282"/>
          </a:xfrm>
          <a:prstGeom prst="rect">
            <a:avLst/>
          </a:prstGeom>
        </p:spPr>
      </p:pic>
    </p:spTree>
    <p:extLst>
      <p:ext uri="{BB962C8B-B14F-4D97-AF65-F5344CB8AC3E}">
        <p14:creationId xmlns:p14="http://schemas.microsoft.com/office/powerpoint/2010/main" val="1731749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19B804-18FD-B3EE-AFA0-654CF91989C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3118EF6-1C1B-C264-D1EF-983EB1940F8A}"/>
              </a:ext>
            </a:extLst>
          </p:cNvPr>
          <p:cNvSpPr>
            <a:spLocks noGrp="1"/>
          </p:cNvSpPr>
          <p:nvPr>
            <p:ph type="ctrTitle"/>
          </p:nvPr>
        </p:nvSpPr>
        <p:spPr>
          <a:xfrm>
            <a:off x="735106" y="479359"/>
            <a:ext cx="10488706" cy="1071536"/>
          </a:xfrm>
        </p:spPr>
        <p:txBody>
          <a:bodyPr>
            <a:normAutofit fontScale="90000"/>
          </a:bodyPr>
          <a:lstStyle/>
          <a:p>
            <a:r>
              <a:rPr lang="it-IT" sz="2000" dirty="0"/>
              <a:t> </a:t>
            </a: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r>
              <a:rPr lang="it-IT" sz="2000" b="1" dirty="0">
                <a:latin typeface="Verdana" panose="020B0604030504040204" pitchFamily="34" charset="0"/>
                <a:ea typeface="Verdana" panose="020B0604030504040204" pitchFamily="34" charset="0"/>
              </a:rPr>
              <a:t>Segreteria Provinciale FLP SCUOLA FOG</a:t>
            </a:r>
            <a:r>
              <a:rPr lang="it-IT" sz="1800" b="1" dirty="0">
                <a:latin typeface="Verdana" panose="020B0604030504040204" pitchFamily="34" charset="0"/>
                <a:ea typeface="Verdana" panose="020B0604030504040204" pitchFamily="34" charset="0"/>
              </a:rPr>
              <a:t>GIA</a:t>
            </a:r>
            <a:r>
              <a:rPr lang="it-IT" sz="1800" b="1" dirty="0"/>
              <a:t> </a:t>
            </a:r>
            <a:br>
              <a:rPr lang="it-IT" sz="1800" b="1" dirty="0"/>
            </a:br>
            <a:endParaRPr lang="it-IT" b="1" dirty="0">
              <a:latin typeface="Verdana" panose="020B0604030504040204" pitchFamily="34" charset="0"/>
              <a:ea typeface="Verdana" panose="020B0604030504040204" pitchFamily="34" charset="0"/>
            </a:endParaRPr>
          </a:p>
        </p:txBody>
      </p:sp>
      <p:sp>
        <p:nvSpPr>
          <p:cNvPr id="3" name="Sottotitolo 2">
            <a:extLst>
              <a:ext uri="{FF2B5EF4-FFF2-40B4-BE49-F238E27FC236}">
                <a16:creationId xmlns:a16="http://schemas.microsoft.com/office/drawing/2014/main" id="{195F4376-F649-70CF-85FC-1AE6B8CA9517}"/>
              </a:ext>
            </a:extLst>
          </p:cNvPr>
          <p:cNvSpPr>
            <a:spLocks noGrp="1"/>
          </p:cNvSpPr>
          <p:nvPr>
            <p:ph type="subTitle" idx="1"/>
          </p:nvPr>
        </p:nvSpPr>
        <p:spPr>
          <a:xfrm>
            <a:off x="62752" y="753036"/>
            <a:ext cx="12039601" cy="6033246"/>
          </a:xfrm>
        </p:spPr>
        <p:txBody>
          <a:bodyPr>
            <a:normAutofit fontScale="92500" lnSpcReduction="10000"/>
          </a:bodyPr>
          <a:lstStyle/>
          <a:p>
            <a:r>
              <a:rPr lang="it-IT" sz="1200" b="1" i="1" dirty="0">
                <a:solidFill>
                  <a:srgbClr val="002060"/>
                </a:solidFill>
                <a:highlight>
                  <a:srgbClr val="FFFF00"/>
                </a:highlight>
                <a:latin typeface="Verdana" panose="020B0604030504040204" pitchFamily="34" charset="0"/>
                <a:ea typeface="Verdana" panose="020B0604030504040204" pitchFamily="34" charset="0"/>
              </a:rPr>
              <a:t>VALUTAZIONE SERVIZIO NON DI RUOLO</a:t>
            </a:r>
          </a:p>
          <a:p>
            <a:r>
              <a:rPr lang="it-IT" sz="1400" b="1" i="1" dirty="0">
                <a:highlight>
                  <a:srgbClr val="FFFF00"/>
                </a:highlight>
                <a:latin typeface="Verdana" panose="020B0604030504040204" pitchFamily="34" charset="0"/>
                <a:ea typeface="Verdana" panose="020B0604030504040204" pitchFamily="34" charset="0"/>
              </a:rPr>
              <a:t>COME SI CALCOLA IL PUNTEGGIO </a:t>
            </a:r>
          </a:p>
          <a:p>
            <a:r>
              <a:rPr lang="it-IT" sz="1300" b="1" i="1" dirty="0">
                <a:latin typeface="Verdana" panose="020B0604030504040204" pitchFamily="34" charset="0"/>
                <a:ea typeface="Verdana" panose="020B0604030504040204" pitchFamily="34" charset="0"/>
              </a:rPr>
              <a:t>ESEMPIO DI CALCOLO PARTICOLARE : SERVIZIO SVOLTO SU POSTO DI SOSTEGNO</a:t>
            </a:r>
          </a:p>
          <a:p>
            <a:r>
              <a:rPr lang="it-IT" sz="1100" b="1" i="1" dirty="0">
                <a:solidFill>
                  <a:srgbClr val="002060"/>
                </a:solidFill>
                <a:highlight>
                  <a:srgbClr val="FFFF00"/>
                </a:highlight>
                <a:latin typeface="Verdana" panose="020B0604030504040204" pitchFamily="34" charset="0"/>
                <a:ea typeface="Verdana" panose="020B0604030504040204" pitchFamily="34" charset="0"/>
              </a:rPr>
              <a:t>DOCENTE DELLA SCUOLA PRIMARIA POSTO DI SOSTEGNO </a:t>
            </a:r>
          </a:p>
          <a:p>
            <a:pPr algn="just"/>
            <a:r>
              <a:rPr lang="it-IT" sz="1100" b="1" i="1" dirty="0">
                <a:solidFill>
                  <a:srgbClr val="002060"/>
                </a:solidFill>
                <a:latin typeface="Verdana" panose="020B0604030504040204" pitchFamily="34" charset="0"/>
                <a:ea typeface="Verdana" panose="020B0604030504040204" pitchFamily="34" charset="0"/>
              </a:rPr>
              <a:t>CON:</a:t>
            </a:r>
          </a:p>
          <a:p>
            <a:pPr algn="just"/>
            <a:r>
              <a:rPr lang="it-IT" sz="1100" b="1" i="1" dirty="0">
                <a:solidFill>
                  <a:srgbClr val="002060"/>
                </a:solidFill>
                <a:latin typeface="Verdana" panose="020B0604030504040204" pitchFamily="34" charset="0"/>
                <a:ea typeface="Verdana" panose="020B0604030504040204" pitchFamily="34" charset="0"/>
              </a:rPr>
              <a:t> • 6 ANNI DI PRE-RUOLO SVOLTI NEL SOSTEGNO PRIMARIA IN POSSESSO DEL TITOLO DI SPECIALIZZAZIONE </a:t>
            </a:r>
          </a:p>
          <a:p>
            <a:pPr algn="just"/>
            <a:r>
              <a:rPr lang="it-IT" sz="1100" b="1" i="1" dirty="0">
                <a:solidFill>
                  <a:srgbClr val="002060"/>
                </a:solidFill>
                <a:latin typeface="Verdana" panose="020B0604030504040204" pitchFamily="34" charset="0"/>
                <a:ea typeface="Verdana" panose="020B0604030504040204" pitchFamily="34" charset="0"/>
              </a:rPr>
              <a:t>• 6 ANNI DI PRE-RUOLO SVOLTI NEL SOSTEGNO INFANZIA IN POSSESSO DEL TITOLO DI SPECIALIZZAZIONE </a:t>
            </a:r>
          </a:p>
          <a:p>
            <a:pPr algn="just"/>
            <a:r>
              <a:rPr lang="it-IT" sz="1100" b="1" i="1" dirty="0">
                <a:solidFill>
                  <a:srgbClr val="002060"/>
                </a:solidFill>
                <a:latin typeface="Verdana" panose="020B0604030504040204" pitchFamily="34" charset="0"/>
                <a:ea typeface="Verdana" panose="020B0604030504040204" pitchFamily="34" charset="0"/>
              </a:rPr>
              <a:t>6 anni complessivi di </a:t>
            </a:r>
            <a:r>
              <a:rPr lang="it-IT" sz="1100" b="1" i="1" dirty="0" err="1">
                <a:solidFill>
                  <a:srgbClr val="002060"/>
                </a:solidFill>
                <a:latin typeface="Verdana" panose="020B0604030504040204" pitchFamily="34" charset="0"/>
                <a:ea typeface="Verdana" panose="020B0604030504040204" pitchFamily="34" charset="0"/>
              </a:rPr>
              <a:t>pre</a:t>
            </a:r>
            <a:r>
              <a:rPr lang="it-IT" sz="1100" b="1" i="1" dirty="0">
                <a:solidFill>
                  <a:srgbClr val="002060"/>
                </a:solidFill>
                <a:latin typeface="Verdana" panose="020B0604030504040204" pitchFamily="34" charset="0"/>
                <a:ea typeface="Verdana" panose="020B0604030504040204" pitchFamily="34" charset="0"/>
              </a:rPr>
              <a:t>-ruolo nella primaria: </a:t>
            </a:r>
          </a:p>
          <a:p>
            <a:pPr algn="just"/>
            <a:r>
              <a:rPr lang="it-IT" sz="1100" b="1" i="1" dirty="0">
                <a:solidFill>
                  <a:srgbClr val="002060"/>
                </a:solidFill>
                <a:latin typeface="Verdana" panose="020B0604030504040204" pitchFamily="34" charset="0"/>
                <a:ea typeface="Verdana" panose="020B0604030504040204" pitchFamily="34" charset="0"/>
              </a:rPr>
              <a:t>• Per il 2025/26: 24 pp. (6x4) </a:t>
            </a:r>
          </a:p>
          <a:p>
            <a:pPr algn="just"/>
            <a:r>
              <a:rPr lang="it-IT" sz="1100" b="1" i="1" dirty="0">
                <a:solidFill>
                  <a:srgbClr val="002060"/>
                </a:solidFill>
                <a:latin typeface="Verdana" panose="020B0604030504040204" pitchFamily="34" charset="0"/>
                <a:ea typeface="Verdana" panose="020B0604030504040204" pitchFamily="34" charset="0"/>
              </a:rPr>
              <a:t>• Per il 2026/27: 30 pp. (6x5) </a:t>
            </a:r>
          </a:p>
          <a:p>
            <a:pPr algn="just"/>
            <a:r>
              <a:rPr lang="it-IT" sz="1100" b="1" i="1" dirty="0">
                <a:solidFill>
                  <a:srgbClr val="002060"/>
                </a:solidFill>
                <a:latin typeface="Verdana" panose="020B0604030504040204" pitchFamily="34" charset="0"/>
                <a:ea typeface="Verdana" panose="020B0604030504040204" pitchFamily="34" charset="0"/>
              </a:rPr>
              <a:t>• Per il 2027/28: 36pp. (6x6) </a:t>
            </a:r>
          </a:p>
          <a:p>
            <a:pPr algn="just"/>
            <a:r>
              <a:rPr lang="it-IT" sz="1100" b="1" i="1" dirty="0">
                <a:solidFill>
                  <a:srgbClr val="002060"/>
                </a:solidFill>
                <a:latin typeface="Verdana" panose="020B0604030504040204" pitchFamily="34" charset="0"/>
                <a:ea typeface="Verdana" panose="020B0604030504040204" pitchFamily="34" charset="0"/>
              </a:rPr>
              <a:t>➢ 6 anni complessivi di </a:t>
            </a:r>
            <a:r>
              <a:rPr lang="it-IT" sz="1100" b="1" i="1" dirty="0" err="1">
                <a:solidFill>
                  <a:srgbClr val="002060"/>
                </a:solidFill>
                <a:latin typeface="Verdana" panose="020B0604030504040204" pitchFamily="34" charset="0"/>
                <a:ea typeface="Verdana" panose="020B0604030504040204" pitchFamily="34" charset="0"/>
              </a:rPr>
              <a:t>pre</a:t>
            </a:r>
            <a:r>
              <a:rPr lang="it-IT" sz="1100" b="1" i="1" dirty="0">
                <a:solidFill>
                  <a:srgbClr val="002060"/>
                </a:solidFill>
                <a:latin typeface="Verdana" panose="020B0604030504040204" pitchFamily="34" charset="0"/>
                <a:ea typeface="Verdana" panose="020B0604030504040204" pitchFamily="34" charset="0"/>
              </a:rPr>
              <a:t>-ruolo nella infanzia: </a:t>
            </a:r>
          </a:p>
          <a:p>
            <a:pPr algn="just"/>
            <a:r>
              <a:rPr lang="it-IT" sz="1100" b="1" i="1" dirty="0">
                <a:solidFill>
                  <a:srgbClr val="002060"/>
                </a:solidFill>
                <a:latin typeface="Verdana" panose="020B0604030504040204" pitchFamily="34" charset="0"/>
                <a:ea typeface="Verdana" panose="020B0604030504040204" pitchFamily="34" charset="0"/>
              </a:rPr>
              <a:t>18 pp. (6x3) per tutto il triennio. </a:t>
            </a:r>
          </a:p>
          <a:p>
            <a:pPr algn="just"/>
            <a:r>
              <a:rPr lang="it-IT" sz="1100" b="1" i="1" dirty="0">
                <a:solidFill>
                  <a:srgbClr val="002060"/>
                </a:solidFill>
                <a:latin typeface="Verdana" panose="020B0604030504040204" pitchFamily="34" charset="0"/>
                <a:ea typeface="Verdana" panose="020B0604030504040204" pitchFamily="34" charset="0"/>
              </a:rPr>
              <a:t>Di cui ➢ 6 anni di </a:t>
            </a:r>
            <a:r>
              <a:rPr lang="it-IT" sz="1100" b="1" i="1" dirty="0" err="1">
                <a:solidFill>
                  <a:srgbClr val="002060"/>
                </a:solidFill>
                <a:latin typeface="Verdana" panose="020B0604030504040204" pitchFamily="34" charset="0"/>
                <a:ea typeface="Verdana" panose="020B0604030504040204" pitchFamily="34" charset="0"/>
              </a:rPr>
              <a:t>pre</a:t>
            </a:r>
            <a:r>
              <a:rPr lang="it-IT" sz="1100" b="1" i="1" dirty="0">
                <a:solidFill>
                  <a:srgbClr val="002060"/>
                </a:solidFill>
                <a:latin typeface="Verdana" panose="020B0604030504040204" pitchFamily="34" charset="0"/>
                <a:ea typeface="Verdana" panose="020B0604030504040204" pitchFamily="34" charset="0"/>
              </a:rPr>
              <a:t>-ruolo nella scuola primaria su posto di sostegno in possesso del titolo: </a:t>
            </a:r>
          </a:p>
          <a:p>
            <a:pPr algn="just"/>
            <a:r>
              <a:rPr lang="it-IT" sz="1100" b="1" i="1" dirty="0">
                <a:solidFill>
                  <a:srgbClr val="002060"/>
                </a:solidFill>
                <a:latin typeface="Verdana" panose="020B0604030504040204" pitchFamily="34" charset="0"/>
                <a:ea typeface="Verdana" panose="020B0604030504040204" pitchFamily="34" charset="0"/>
              </a:rPr>
              <a:t>• Per il 2025/26: 24 pp. (6x4)</a:t>
            </a:r>
          </a:p>
          <a:p>
            <a:pPr algn="just"/>
            <a:r>
              <a:rPr lang="it-IT" sz="1100" b="1" i="1" dirty="0">
                <a:solidFill>
                  <a:srgbClr val="002060"/>
                </a:solidFill>
                <a:latin typeface="Verdana" panose="020B0604030504040204" pitchFamily="34" charset="0"/>
                <a:ea typeface="Verdana" panose="020B0604030504040204" pitchFamily="34" charset="0"/>
              </a:rPr>
              <a:t> • Per il 2026/27: 30 pp. (6x5)</a:t>
            </a:r>
            <a:endParaRPr lang="it-IT" sz="1400" b="1" i="1" dirty="0">
              <a:solidFill>
                <a:srgbClr val="002060"/>
              </a:solidFill>
              <a:latin typeface="Verdana" panose="020B0604030504040204" pitchFamily="34" charset="0"/>
              <a:ea typeface="Verdana" panose="020B0604030504040204" pitchFamily="34" charset="0"/>
            </a:endParaRPr>
          </a:p>
          <a:p>
            <a:pPr algn="just"/>
            <a:r>
              <a:rPr lang="it-IT" sz="1100" b="1" i="1" dirty="0">
                <a:solidFill>
                  <a:srgbClr val="002060"/>
                </a:solidFill>
                <a:latin typeface="Verdana" panose="020B0604030504040204" pitchFamily="34" charset="0"/>
                <a:ea typeface="Verdana" panose="020B0604030504040204" pitchFamily="34" charset="0"/>
              </a:rPr>
              <a:t>Per il 2027/28: 36pp. (6x6) 22 </a:t>
            </a:r>
          </a:p>
          <a:p>
            <a:pPr algn="just"/>
            <a:r>
              <a:rPr lang="it-IT" sz="1100" b="1" i="1" dirty="0">
                <a:solidFill>
                  <a:srgbClr val="002060"/>
                </a:solidFill>
                <a:latin typeface="Verdana" panose="020B0604030504040204" pitchFamily="34" charset="0"/>
                <a:ea typeface="Verdana" panose="020B0604030504040204" pitchFamily="34" charset="0"/>
              </a:rPr>
              <a:t>➢ 6 anni di </a:t>
            </a:r>
            <a:r>
              <a:rPr lang="it-IT" sz="1100" b="1" i="1" dirty="0" err="1">
                <a:solidFill>
                  <a:srgbClr val="002060"/>
                </a:solidFill>
                <a:latin typeface="Verdana" panose="020B0604030504040204" pitchFamily="34" charset="0"/>
                <a:ea typeface="Verdana" panose="020B0604030504040204" pitchFamily="34" charset="0"/>
              </a:rPr>
              <a:t>pre</a:t>
            </a:r>
            <a:r>
              <a:rPr lang="it-IT" sz="1100" b="1" i="1" dirty="0">
                <a:solidFill>
                  <a:srgbClr val="002060"/>
                </a:solidFill>
                <a:latin typeface="Verdana" panose="020B0604030504040204" pitchFamily="34" charset="0"/>
                <a:ea typeface="Verdana" panose="020B0604030504040204" pitchFamily="34" charset="0"/>
              </a:rPr>
              <a:t>-ruolo nella scuola dell’infanzia su posto di sostegno in possesso del titolo: 18 pp. per tutto il triennio (6x3) </a:t>
            </a:r>
          </a:p>
          <a:p>
            <a:pPr algn="just"/>
            <a:r>
              <a:rPr lang="it-IT" sz="1100" b="1" i="1" dirty="0">
                <a:solidFill>
                  <a:srgbClr val="002060"/>
                </a:solidFill>
                <a:latin typeface="Verdana" panose="020B0604030504040204" pitchFamily="34" charset="0"/>
                <a:ea typeface="Verdana" panose="020B0604030504040204" pitchFamily="34" charset="0"/>
              </a:rPr>
              <a:t>Tot. Servizio: </a:t>
            </a:r>
          </a:p>
          <a:p>
            <a:pPr algn="just"/>
            <a:r>
              <a:rPr lang="it-IT" sz="1100" b="1" i="1" dirty="0">
                <a:solidFill>
                  <a:srgbClr val="002060"/>
                </a:solidFill>
                <a:latin typeface="Verdana" panose="020B0604030504040204" pitchFamily="34" charset="0"/>
                <a:ea typeface="Verdana" panose="020B0604030504040204" pitchFamily="34" charset="0"/>
              </a:rPr>
              <a:t>➢ </a:t>
            </a:r>
            <a:r>
              <a:rPr lang="it-IT" sz="1100" b="1" i="1" dirty="0" err="1">
                <a:solidFill>
                  <a:srgbClr val="002060"/>
                </a:solidFill>
                <a:latin typeface="Verdana" panose="020B0604030504040204" pitchFamily="34" charset="0"/>
                <a:ea typeface="Verdana" panose="020B0604030504040204" pitchFamily="34" charset="0"/>
              </a:rPr>
              <a:t>Pre</a:t>
            </a:r>
            <a:r>
              <a:rPr lang="it-IT" sz="1100" b="1" i="1" dirty="0">
                <a:solidFill>
                  <a:srgbClr val="002060"/>
                </a:solidFill>
                <a:latin typeface="Verdana" panose="020B0604030504040204" pitchFamily="34" charset="0"/>
                <a:ea typeface="Verdana" panose="020B0604030504040204" pitchFamily="34" charset="0"/>
              </a:rPr>
              <a:t>-ruolo primaria: </a:t>
            </a:r>
          </a:p>
          <a:p>
            <a:pPr algn="just"/>
            <a:r>
              <a:rPr lang="it-IT" sz="1100" b="1" i="1" dirty="0">
                <a:solidFill>
                  <a:srgbClr val="002060"/>
                </a:solidFill>
                <a:latin typeface="Verdana" panose="020B0604030504040204" pitchFamily="34" charset="0"/>
                <a:ea typeface="Verdana" panose="020B0604030504040204" pitchFamily="34" charset="0"/>
              </a:rPr>
              <a:t>• Per il 2025/26: 48 pp. </a:t>
            </a:r>
          </a:p>
          <a:p>
            <a:pPr algn="just"/>
            <a:r>
              <a:rPr lang="it-IT" sz="1100" b="1" i="1" dirty="0">
                <a:solidFill>
                  <a:srgbClr val="002060"/>
                </a:solidFill>
                <a:latin typeface="Verdana" panose="020B0604030504040204" pitchFamily="34" charset="0"/>
                <a:ea typeface="Verdana" panose="020B0604030504040204" pitchFamily="34" charset="0"/>
              </a:rPr>
              <a:t>• Per il 2026/27: 60 pp. </a:t>
            </a:r>
          </a:p>
          <a:p>
            <a:pPr algn="just"/>
            <a:r>
              <a:rPr lang="it-IT" sz="1100" b="1" i="1" dirty="0">
                <a:solidFill>
                  <a:srgbClr val="002060"/>
                </a:solidFill>
                <a:latin typeface="Verdana" panose="020B0604030504040204" pitchFamily="34" charset="0"/>
                <a:ea typeface="Verdana" panose="020B0604030504040204" pitchFamily="34" charset="0"/>
              </a:rPr>
              <a:t>• Per il 2027/28: 72 pp. </a:t>
            </a:r>
          </a:p>
          <a:p>
            <a:pPr algn="just"/>
            <a:r>
              <a:rPr lang="it-IT" sz="1100" b="1" i="1" dirty="0">
                <a:solidFill>
                  <a:srgbClr val="002060"/>
                </a:solidFill>
                <a:latin typeface="Verdana" panose="020B0604030504040204" pitchFamily="34" charset="0"/>
                <a:ea typeface="Verdana" panose="020B0604030504040204" pitchFamily="34" charset="0"/>
              </a:rPr>
              <a:t>➢ </a:t>
            </a:r>
            <a:r>
              <a:rPr lang="it-IT" sz="1100" b="1" i="1" dirty="0" err="1">
                <a:solidFill>
                  <a:srgbClr val="002060"/>
                </a:solidFill>
                <a:latin typeface="Verdana" panose="020B0604030504040204" pitchFamily="34" charset="0"/>
                <a:ea typeface="Verdana" panose="020B0604030504040204" pitchFamily="34" charset="0"/>
              </a:rPr>
              <a:t>Pre</a:t>
            </a:r>
            <a:r>
              <a:rPr lang="it-IT" sz="1100" b="1" i="1" dirty="0">
                <a:solidFill>
                  <a:srgbClr val="002060"/>
                </a:solidFill>
                <a:latin typeface="Verdana" panose="020B0604030504040204" pitchFamily="34" charset="0"/>
                <a:ea typeface="Verdana" panose="020B0604030504040204" pitchFamily="34" charset="0"/>
              </a:rPr>
              <a:t>-ruolo infanzia: 36 pp. per tutto il triennio.</a:t>
            </a:r>
            <a:endParaRPr lang="it-IT" sz="1300" b="1" i="1" dirty="0">
              <a:solidFill>
                <a:srgbClr val="002060"/>
              </a:solidFill>
              <a:highlight>
                <a:srgbClr val="FFFF00"/>
              </a:highlight>
              <a:latin typeface="Verdana" panose="020B0604030504040204" pitchFamily="34" charset="0"/>
              <a:ea typeface="Verdana" panose="020B0604030504040204" pitchFamily="34" charset="0"/>
            </a:endParaRPr>
          </a:p>
          <a:p>
            <a:pPr algn="just"/>
            <a:endParaRPr lang="it-IT" sz="1100" b="1" i="1" dirty="0">
              <a:solidFill>
                <a:srgbClr val="002060"/>
              </a:solidFill>
              <a:latin typeface="Verdana" panose="020B0604030504040204" pitchFamily="34" charset="0"/>
              <a:ea typeface="Verdana" panose="020B0604030504040204" pitchFamily="34" charset="0"/>
            </a:endParaRPr>
          </a:p>
          <a:p>
            <a:pPr algn="just"/>
            <a:endParaRPr lang="it-IT" sz="1200" b="1" i="1" dirty="0">
              <a:solidFill>
                <a:srgbClr val="002060"/>
              </a:solidFill>
              <a:latin typeface="Verdana" panose="020B0604030504040204" pitchFamily="34" charset="0"/>
              <a:ea typeface="Verdana" panose="020B0604030504040204" pitchFamily="34" charset="0"/>
            </a:endParaRPr>
          </a:p>
          <a:p>
            <a:pPr algn="just"/>
            <a:endParaRPr lang="it-IT" sz="1200" b="1" i="1" dirty="0">
              <a:solidFill>
                <a:srgbClr val="002060"/>
              </a:solidFill>
              <a:highlight>
                <a:srgbClr val="FFFF00"/>
              </a:highlight>
              <a:latin typeface="Verdana" panose="020B0604030504040204" pitchFamily="34" charset="0"/>
              <a:ea typeface="Verdana" panose="020B0604030504040204" pitchFamily="34" charset="0"/>
            </a:endParaRPr>
          </a:p>
        </p:txBody>
      </p:sp>
      <p:pic>
        <p:nvPicPr>
          <p:cNvPr id="5" name="image1.jpeg">
            <a:extLst>
              <a:ext uri="{FF2B5EF4-FFF2-40B4-BE49-F238E27FC236}">
                <a16:creationId xmlns:a16="http://schemas.microsoft.com/office/drawing/2014/main" id="{1E6B2B16-6639-2D60-5323-239D5B45D8AB}"/>
              </a:ext>
            </a:extLst>
          </p:cNvPr>
          <p:cNvPicPr>
            <a:picLocks noChangeAspect="1"/>
          </p:cNvPicPr>
          <p:nvPr/>
        </p:nvPicPr>
        <p:blipFill>
          <a:blip r:embed="rId2" cstate="print"/>
          <a:stretch>
            <a:fillRect/>
          </a:stretch>
        </p:blipFill>
        <p:spPr>
          <a:xfrm>
            <a:off x="8840321" y="0"/>
            <a:ext cx="2095500" cy="690282"/>
          </a:xfrm>
          <a:prstGeom prst="rect">
            <a:avLst/>
          </a:prstGeom>
        </p:spPr>
      </p:pic>
    </p:spTree>
    <p:extLst>
      <p:ext uri="{BB962C8B-B14F-4D97-AF65-F5344CB8AC3E}">
        <p14:creationId xmlns:p14="http://schemas.microsoft.com/office/powerpoint/2010/main" val="777385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E5D6C1-4584-17FC-CF5B-845D8D6143F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D54180F-3F59-9F18-4319-778FE73D831C}"/>
              </a:ext>
            </a:extLst>
          </p:cNvPr>
          <p:cNvSpPr>
            <a:spLocks noGrp="1"/>
          </p:cNvSpPr>
          <p:nvPr>
            <p:ph type="ctrTitle"/>
          </p:nvPr>
        </p:nvSpPr>
        <p:spPr>
          <a:xfrm>
            <a:off x="735106" y="479359"/>
            <a:ext cx="10488706" cy="1071536"/>
          </a:xfrm>
        </p:spPr>
        <p:txBody>
          <a:bodyPr>
            <a:normAutofit fontScale="90000"/>
          </a:bodyPr>
          <a:lstStyle/>
          <a:p>
            <a:r>
              <a:rPr lang="it-IT" sz="2000" dirty="0"/>
              <a:t> </a:t>
            </a: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r>
              <a:rPr lang="it-IT" sz="2000" b="1" dirty="0">
                <a:latin typeface="Verdana" panose="020B0604030504040204" pitchFamily="34" charset="0"/>
                <a:ea typeface="Verdana" panose="020B0604030504040204" pitchFamily="34" charset="0"/>
              </a:rPr>
              <a:t>Segreteria Provinciale FLP SCUOLA FOG</a:t>
            </a:r>
            <a:r>
              <a:rPr lang="it-IT" sz="1800" b="1" dirty="0">
                <a:latin typeface="Verdana" panose="020B0604030504040204" pitchFamily="34" charset="0"/>
                <a:ea typeface="Verdana" panose="020B0604030504040204" pitchFamily="34" charset="0"/>
              </a:rPr>
              <a:t>GIA</a:t>
            </a:r>
            <a:r>
              <a:rPr lang="it-IT" sz="1800" b="1" dirty="0"/>
              <a:t> </a:t>
            </a:r>
            <a:br>
              <a:rPr lang="it-IT" sz="1800" b="1" dirty="0"/>
            </a:br>
            <a:endParaRPr lang="it-IT" b="1" dirty="0">
              <a:latin typeface="Verdana" panose="020B0604030504040204" pitchFamily="34" charset="0"/>
              <a:ea typeface="Verdana" panose="020B0604030504040204" pitchFamily="34" charset="0"/>
            </a:endParaRPr>
          </a:p>
        </p:txBody>
      </p:sp>
      <p:sp>
        <p:nvSpPr>
          <p:cNvPr id="3" name="Sottotitolo 2">
            <a:extLst>
              <a:ext uri="{FF2B5EF4-FFF2-40B4-BE49-F238E27FC236}">
                <a16:creationId xmlns:a16="http://schemas.microsoft.com/office/drawing/2014/main" id="{7008B5E6-7BB0-DD6D-EB7D-ACD9571C8E2A}"/>
              </a:ext>
            </a:extLst>
          </p:cNvPr>
          <p:cNvSpPr>
            <a:spLocks noGrp="1"/>
          </p:cNvSpPr>
          <p:nvPr>
            <p:ph type="subTitle" idx="1"/>
          </p:nvPr>
        </p:nvSpPr>
        <p:spPr>
          <a:xfrm>
            <a:off x="62752" y="887506"/>
            <a:ext cx="12048565" cy="5905327"/>
          </a:xfrm>
        </p:spPr>
        <p:txBody>
          <a:bodyPr>
            <a:normAutofit fontScale="85000" lnSpcReduction="10000"/>
          </a:bodyPr>
          <a:lstStyle/>
          <a:p>
            <a:r>
              <a:rPr lang="it-IT" sz="1600" b="1" i="1" dirty="0">
                <a:solidFill>
                  <a:srgbClr val="0070C0"/>
                </a:solidFill>
                <a:latin typeface="Verdana" panose="020B0604030504040204" pitchFamily="34" charset="0"/>
                <a:ea typeface="Verdana" panose="020B0604030504040204" pitchFamily="34" charset="0"/>
              </a:rPr>
              <a:t>UNA BREVE SINTESI SULLE MODIFICHE ALLA VALUTAZIONE DEI SERVIZI NEL NUOVO CCNI 2025</a:t>
            </a:r>
          </a:p>
          <a:p>
            <a:pPr>
              <a:spcAft>
                <a:spcPts val="2250"/>
              </a:spcAft>
            </a:pPr>
            <a:r>
              <a:rPr lang="it-IT" sz="1600" b="1" i="1" dirty="0">
                <a:solidFill>
                  <a:srgbClr val="555555"/>
                </a:solidFill>
                <a:effectLst/>
                <a:highlight>
                  <a:srgbClr val="FFFF00"/>
                </a:highlight>
                <a:latin typeface="Verdana" panose="020B0604030504040204" pitchFamily="34" charset="0"/>
                <a:ea typeface="Verdana" panose="020B0604030504040204" pitchFamily="34" charset="0"/>
              </a:rPr>
              <a:t>PUNTEGGIO DI CONTINUITÀ</a:t>
            </a:r>
            <a:br>
              <a:rPr lang="it-IT" sz="1050" b="1" i="0" dirty="0">
                <a:solidFill>
                  <a:srgbClr val="555555"/>
                </a:solidFill>
                <a:effectLst/>
                <a:latin typeface="Roboto" panose="02000000000000000000" pitchFamily="2" charset="0"/>
              </a:rPr>
            </a:br>
            <a:r>
              <a:rPr lang="it-IT" sz="1800" b="1" i="0" dirty="0">
                <a:solidFill>
                  <a:srgbClr val="555555"/>
                </a:solidFill>
                <a:effectLst/>
                <a:latin typeface="Verdana" panose="020B0604030504040204" pitchFamily="34" charset="0"/>
                <a:ea typeface="Verdana" panose="020B0604030504040204" pitchFamily="34" charset="0"/>
              </a:rPr>
              <a:t>Viene elevato il punteggio di continuità rispetto al precedente CCNI.</a:t>
            </a:r>
          </a:p>
          <a:p>
            <a:pPr algn="just">
              <a:lnSpc>
                <a:spcPct val="100000"/>
              </a:lnSpc>
              <a:spcBef>
                <a:spcPts val="600"/>
              </a:spcBef>
              <a:spcAft>
                <a:spcPts val="600"/>
              </a:spcAft>
            </a:pPr>
            <a:r>
              <a:rPr lang="it-IT" sz="1400" b="1" i="1" dirty="0">
                <a:solidFill>
                  <a:srgbClr val="0070C0"/>
                </a:solidFill>
                <a:effectLst/>
                <a:latin typeface="Verdana" panose="020B0604030504040204" pitchFamily="34" charset="0"/>
                <a:ea typeface="Verdana" panose="020B0604030504040204" pitchFamily="34" charset="0"/>
              </a:rPr>
              <a:t>Per il servizio di ruolo prestato senza soluzione di continuità </a:t>
            </a:r>
            <a:r>
              <a:rPr lang="it-IT" sz="1400" b="1" i="1" dirty="0">
                <a:solidFill>
                  <a:srgbClr val="0070C0"/>
                </a:solidFill>
                <a:effectLst/>
                <a:highlight>
                  <a:srgbClr val="FFFF00"/>
                </a:highlight>
                <a:latin typeface="Verdana" panose="020B0604030504040204" pitchFamily="34" charset="0"/>
                <a:ea typeface="Verdana" panose="020B0604030504040204" pitchFamily="34" charset="0"/>
              </a:rPr>
              <a:t>negli ultimi tre anni scolastici </a:t>
            </a:r>
            <a:r>
              <a:rPr lang="it-IT" sz="1400" b="1" i="1" dirty="0">
                <a:solidFill>
                  <a:srgbClr val="0070C0"/>
                </a:solidFill>
                <a:effectLst/>
                <a:latin typeface="Verdana" panose="020B0604030504040204" pitchFamily="34" charset="0"/>
                <a:ea typeface="Verdana" panose="020B0604030504040204" pitchFamily="34" charset="0"/>
              </a:rPr>
              <a:t>nella scuola di attuale titolarità o di precedente incarico triennale da ambito ovvero nella scuola di servizio per gli ex titolari di Dotazione Organica di Sostegno (DOS) nella scuola secondaria di secondo grado e per i docenti di religione cattolica:</a:t>
            </a:r>
            <a:br>
              <a:rPr lang="it-IT" sz="1200" b="1" i="1" dirty="0">
                <a:solidFill>
                  <a:srgbClr val="0070C0"/>
                </a:solidFill>
                <a:effectLst/>
                <a:latin typeface="Verdana" panose="020B0604030504040204" pitchFamily="34" charset="0"/>
                <a:ea typeface="Verdana" panose="020B0604030504040204" pitchFamily="34" charset="0"/>
              </a:rPr>
            </a:br>
            <a:r>
              <a:rPr lang="it-IT" sz="2000" b="1" i="1" dirty="0">
                <a:solidFill>
                  <a:srgbClr val="0070C0"/>
                </a:solidFill>
                <a:effectLst/>
                <a:highlight>
                  <a:srgbClr val="FFFF00"/>
                </a:highlight>
                <a:latin typeface="Verdana" panose="020B0604030504040204" pitchFamily="34" charset="0"/>
                <a:ea typeface="Verdana" panose="020B0604030504040204" pitchFamily="34" charset="0"/>
              </a:rPr>
              <a:t>pp. 12</a:t>
            </a:r>
          </a:p>
          <a:p>
            <a:pPr algn="l">
              <a:lnSpc>
                <a:spcPct val="100000"/>
              </a:lnSpc>
              <a:spcBef>
                <a:spcPts val="600"/>
              </a:spcBef>
              <a:spcAft>
                <a:spcPts val="600"/>
              </a:spcAft>
            </a:pPr>
            <a:r>
              <a:rPr lang="it-IT" sz="1600" b="1" i="0" dirty="0">
                <a:solidFill>
                  <a:srgbClr val="555555"/>
                </a:solidFill>
                <a:effectLst/>
                <a:latin typeface="Verdana" panose="020B0604030504040204" pitchFamily="34" charset="0"/>
                <a:ea typeface="Verdana" panose="020B0604030504040204" pitchFamily="34" charset="0"/>
              </a:rPr>
              <a:t>Per ogni ulteriore anno di servizio:</a:t>
            </a:r>
            <a:r>
              <a:rPr lang="it-IT" sz="1600" b="1" dirty="0">
                <a:solidFill>
                  <a:srgbClr val="555555"/>
                </a:solidFill>
                <a:latin typeface="Verdana" panose="020B0604030504040204" pitchFamily="34" charset="0"/>
                <a:ea typeface="Verdana" panose="020B0604030504040204" pitchFamily="34" charset="0"/>
              </a:rPr>
              <a:t> </a:t>
            </a:r>
            <a:r>
              <a:rPr lang="it-IT" sz="1600" b="1" i="0" dirty="0">
                <a:solidFill>
                  <a:srgbClr val="555555"/>
                </a:solidFill>
                <a:effectLst/>
                <a:highlight>
                  <a:srgbClr val="00FFFF"/>
                </a:highlight>
                <a:latin typeface="Verdana" panose="020B0604030504040204" pitchFamily="34" charset="0"/>
                <a:ea typeface="Verdana" panose="020B0604030504040204" pitchFamily="34" charset="0"/>
              </a:rPr>
              <a:t>entro il quinquennio: 5 punti;</a:t>
            </a:r>
            <a:r>
              <a:rPr lang="it-IT" sz="1600" b="1" dirty="0">
                <a:solidFill>
                  <a:srgbClr val="555555"/>
                </a:solidFill>
                <a:highlight>
                  <a:srgbClr val="00FFFF"/>
                </a:highlight>
                <a:latin typeface="Verdana" panose="020B0604030504040204" pitchFamily="34" charset="0"/>
                <a:ea typeface="Verdana" panose="020B0604030504040204" pitchFamily="34" charset="0"/>
              </a:rPr>
              <a:t>  </a:t>
            </a:r>
            <a:r>
              <a:rPr lang="it-IT" sz="1600" b="1" i="0" dirty="0">
                <a:solidFill>
                  <a:srgbClr val="555555"/>
                </a:solidFill>
                <a:effectLst/>
                <a:highlight>
                  <a:srgbClr val="00FFFF"/>
                </a:highlight>
                <a:latin typeface="Verdana" panose="020B0604030504040204" pitchFamily="34" charset="0"/>
                <a:ea typeface="Verdana" panose="020B0604030504040204" pitchFamily="34" charset="0"/>
              </a:rPr>
              <a:t>oltre il quinquennio: 6 punti.</a:t>
            </a:r>
          </a:p>
          <a:p>
            <a:pPr>
              <a:lnSpc>
                <a:spcPct val="100000"/>
              </a:lnSpc>
              <a:spcBef>
                <a:spcPts val="600"/>
              </a:spcBef>
              <a:spcAft>
                <a:spcPts val="600"/>
              </a:spcAft>
            </a:pPr>
            <a:r>
              <a:rPr lang="it-IT" sz="1400" b="1" i="1" dirty="0">
                <a:solidFill>
                  <a:srgbClr val="00B0F0"/>
                </a:solidFill>
                <a:latin typeface="Verdana" panose="020B0604030504040204" pitchFamily="34" charset="0"/>
                <a:ea typeface="Verdana" panose="020B0604030504040204" pitchFamily="34" charset="0"/>
              </a:rPr>
              <a:t>CONTINUITÀ: DECORRENZA ECONOMICA DELLA NOMINA E ASSEGNAZIONE DI SEDE DEFINITIVA </a:t>
            </a:r>
          </a:p>
          <a:p>
            <a:pPr algn="l">
              <a:lnSpc>
                <a:spcPct val="100000"/>
              </a:lnSpc>
              <a:spcBef>
                <a:spcPts val="600"/>
              </a:spcBef>
              <a:spcAft>
                <a:spcPts val="600"/>
              </a:spcAft>
            </a:pPr>
            <a:r>
              <a:rPr lang="it-IT" sz="1400" b="1" i="1" dirty="0">
                <a:solidFill>
                  <a:srgbClr val="002060"/>
                </a:solidFill>
                <a:latin typeface="Verdana" panose="020B0604030504040204" pitchFamily="34" charset="0"/>
                <a:ea typeface="Verdana" panose="020B0604030504040204" pitchFamily="34" charset="0"/>
              </a:rPr>
              <a:t>La continuità didattica è attribuita partendo dalla DECORRENZA ECONOMICA dell’immissione in ruolo e dall’assegnazione della SEDE DEFINITIVA.</a:t>
            </a:r>
          </a:p>
          <a:p>
            <a:pPr algn="l">
              <a:lnSpc>
                <a:spcPct val="100000"/>
              </a:lnSpc>
              <a:spcBef>
                <a:spcPts val="600"/>
              </a:spcBef>
              <a:spcAft>
                <a:spcPts val="600"/>
              </a:spcAft>
            </a:pPr>
            <a:r>
              <a:rPr lang="it-IT" sz="1400" b="1" i="1" dirty="0">
                <a:solidFill>
                  <a:srgbClr val="002060"/>
                </a:solidFill>
                <a:latin typeface="Verdana" panose="020B0604030504040204" pitchFamily="34" charset="0"/>
                <a:ea typeface="Verdana" panose="020B0604030504040204" pitchFamily="34" charset="0"/>
              </a:rPr>
              <a:t>Pertanto, è escluso dal conteggio: • il periodo di servizio </a:t>
            </a:r>
            <a:r>
              <a:rPr lang="it-IT" sz="1400" b="1" i="1" dirty="0" err="1">
                <a:solidFill>
                  <a:srgbClr val="002060"/>
                </a:solidFill>
                <a:latin typeface="Verdana" panose="020B0604030504040204" pitchFamily="34" charset="0"/>
                <a:ea typeface="Verdana" panose="020B0604030504040204" pitchFamily="34" charset="0"/>
              </a:rPr>
              <a:t>pre</a:t>
            </a:r>
            <a:r>
              <a:rPr lang="it-IT" sz="1400" b="1" i="1" dirty="0">
                <a:solidFill>
                  <a:srgbClr val="002060"/>
                </a:solidFill>
                <a:latin typeface="Verdana" panose="020B0604030504040204" pitchFamily="34" charset="0"/>
                <a:ea typeface="Verdana" panose="020B0604030504040204" pitchFamily="34" charset="0"/>
              </a:rPr>
              <a:t>-ruolo • il periodo coperto da decorrenza giuridica retroattiva della nomina • il periodo di decorrenza economica prestato però su sede provvisoria. </a:t>
            </a:r>
            <a:r>
              <a:rPr lang="it-IT" sz="1400" b="1" i="1" dirty="0">
                <a:solidFill>
                  <a:srgbClr val="FF0000"/>
                </a:solidFill>
                <a:latin typeface="Verdana" panose="020B0604030504040204" pitchFamily="34" charset="0"/>
                <a:ea typeface="Verdana" panose="020B0604030504040204" pitchFamily="34" charset="0"/>
              </a:rPr>
              <a:t>ATTENZIONE:</a:t>
            </a:r>
            <a:r>
              <a:rPr lang="it-IT" sz="1400" b="1" i="1" dirty="0">
                <a:solidFill>
                  <a:srgbClr val="002060"/>
                </a:solidFill>
                <a:latin typeface="Verdana" panose="020B0604030504040204" pitchFamily="34" charset="0"/>
                <a:ea typeface="Verdana" panose="020B0604030504040204" pitchFamily="34" charset="0"/>
              </a:rPr>
              <a:t> si escludono anche anni eventualmente prestati nella stessa scuola di attuale titolarità in assegnazione provvisoria, come immessi in ruolo su sede provvisoria o con contratto a tempo determinato finalizzato al ruolo (ES. GPS I Fascia). Ciò perché ai fini della continuità vale solo la titolarità in quella determinata scuola.</a:t>
            </a:r>
          </a:p>
          <a:p>
            <a:pPr algn="l">
              <a:lnSpc>
                <a:spcPct val="100000"/>
              </a:lnSpc>
              <a:spcBef>
                <a:spcPts val="600"/>
              </a:spcBef>
              <a:spcAft>
                <a:spcPts val="600"/>
              </a:spcAft>
            </a:pPr>
            <a:r>
              <a:rPr lang="it-IT" sz="1400" b="1" i="1" dirty="0">
                <a:solidFill>
                  <a:srgbClr val="002060"/>
                </a:solidFill>
                <a:effectLst/>
                <a:highlight>
                  <a:srgbClr val="00FFFF"/>
                </a:highlight>
                <a:latin typeface="Verdana" panose="020B0604030504040204" pitchFamily="34" charset="0"/>
                <a:ea typeface="Verdana" panose="020B0604030504040204" pitchFamily="34" charset="0"/>
              </a:rPr>
              <a:t>Nelle graduatorie di istituto per rilevare docente soprannumerario o</a:t>
            </a:r>
            <a:r>
              <a:rPr lang="it-IT" sz="1400" b="1" i="1" dirty="0">
                <a:solidFill>
                  <a:srgbClr val="002060"/>
                </a:solidFill>
                <a:latin typeface="Verdana" panose="020B0604030504040204" pitchFamily="34" charset="0"/>
                <a:ea typeface="Verdana" panose="020B0604030504040204" pitchFamily="34" charset="0"/>
              </a:rPr>
              <a:t>ltre al punteggio di cui sopra viene anche attribuito 1 punto per la continuità di servizio nel comune di attuale titolarità. </a:t>
            </a:r>
          </a:p>
          <a:p>
            <a:pPr algn="l">
              <a:lnSpc>
                <a:spcPct val="100000"/>
              </a:lnSpc>
              <a:spcBef>
                <a:spcPts val="600"/>
              </a:spcBef>
              <a:spcAft>
                <a:spcPts val="600"/>
              </a:spcAft>
            </a:pPr>
            <a:r>
              <a:rPr lang="it-IT" sz="1400" b="1" i="1" dirty="0">
                <a:solidFill>
                  <a:srgbClr val="002060"/>
                </a:solidFill>
                <a:latin typeface="Verdana" panose="020B0604030504040204" pitchFamily="34" charset="0"/>
                <a:ea typeface="Verdana" panose="020B0604030504040204" pitchFamily="34" charset="0"/>
              </a:rPr>
              <a:t>ATTENZIONE: Il punteggio della continuità in riferimento al servizio prestato nella SCUOLA di attuale titolarità, però, non si cumula, PER LO STESSO ANNO SCOLASTICO, con l’eventuale punteggio attribuito per la continuità nel COMUNE ove è situata la scuola di attuale titolarità. </a:t>
            </a:r>
          </a:p>
          <a:p>
            <a:pPr algn="l">
              <a:lnSpc>
                <a:spcPct val="100000"/>
              </a:lnSpc>
              <a:spcBef>
                <a:spcPts val="600"/>
              </a:spcBef>
              <a:spcAft>
                <a:spcPts val="600"/>
              </a:spcAft>
            </a:pPr>
            <a:r>
              <a:rPr lang="it-IT" sz="1400" b="1" i="1" dirty="0">
                <a:solidFill>
                  <a:srgbClr val="002060"/>
                </a:solidFill>
                <a:latin typeface="Verdana" panose="020B0604030504040204" pitchFamily="34" charset="0"/>
                <a:ea typeface="Verdana" panose="020B0604030504040204" pitchFamily="34" charset="0"/>
              </a:rPr>
              <a:t>INOLTRE: qualora il docente perdente posto al termine del decennio non sia rientrato nella scuola di precedente titolarità ma in altra scuola dello stesso comune, ha titolo al mantenimento del punteggio relativo al COMUNE (1 punto) anche per tutti i 10 </a:t>
            </a:r>
            <a:r>
              <a:rPr lang="it-IT" sz="1400" b="1" i="1" dirty="0" err="1">
                <a:solidFill>
                  <a:srgbClr val="002060"/>
                </a:solidFill>
                <a:latin typeface="Verdana" panose="020B0604030504040204" pitchFamily="34" charset="0"/>
                <a:ea typeface="Verdana" panose="020B0604030504040204" pitchFamily="34" charset="0"/>
              </a:rPr>
              <a:t>ann</a:t>
            </a:r>
            <a:endParaRPr lang="it-IT" sz="1400" b="1" i="1" dirty="0">
              <a:solidFill>
                <a:srgbClr val="002060"/>
              </a:solidFill>
              <a:effectLst/>
              <a:highlight>
                <a:srgbClr val="00FFFF"/>
              </a:highlight>
              <a:latin typeface="Verdana" panose="020B0604030504040204" pitchFamily="34" charset="0"/>
              <a:ea typeface="Verdana" panose="020B0604030504040204" pitchFamily="34" charset="0"/>
            </a:endParaRPr>
          </a:p>
          <a:p>
            <a:br>
              <a:rPr lang="it-IT" sz="1400" b="1" i="1" dirty="0">
                <a:solidFill>
                  <a:srgbClr val="002060"/>
                </a:solidFill>
                <a:latin typeface="Verdana" panose="020B0604030504040204" pitchFamily="34" charset="0"/>
                <a:ea typeface="Verdana" panose="020B0604030504040204" pitchFamily="34" charset="0"/>
              </a:rPr>
            </a:br>
            <a:endParaRPr lang="it-IT" sz="1400" b="1" i="1" dirty="0">
              <a:solidFill>
                <a:srgbClr val="002060"/>
              </a:solidFill>
              <a:effectLst/>
              <a:latin typeface="Verdana" panose="020B0604030504040204" pitchFamily="34" charset="0"/>
              <a:ea typeface="Verdana" panose="020B0604030504040204" pitchFamily="34" charset="0"/>
            </a:endParaRPr>
          </a:p>
          <a:p>
            <a:pPr algn="l"/>
            <a:endParaRPr lang="it-IT" sz="1400" i="1" dirty="0">
              <a:solidFill>
                <a:srgbClr val="0070C0"/>
              </a:solidFill>
              <a:latin typeface="Verdana" panose="020B0604030504040204" pitchFamily="34" charset="0"/>
              <a:ea typeface="Verdana" panose="020B0604030504040204" pitchFamily="34" charset="0"/>
            </a:endParaRPr>
          </a:p>
        </p:txBody>
      </p:sp>
      <p:pic>
        <p:nvPicPr>
          <p:cNvPr id="5" name="image1.jpeg">
            <a:extLst>
              <a:ext uri="{FF2B5EF4-FFF2-40B4-BE49-F238E27FC236}">
                <a16:creationId xmlns:a16="http://schemas.microsoft.com/office/drawing/2014/main" id="{8BEEE36F-EEB7-D7A2-953C-E71BC0AFEC31}"/>
              </a:ext>
            </a:extLst>
          </p:cNvPr>
          <p:cNvPicPr>
            <a:picLocks noChangeAspect="1"/>
          </p:cNvPicPr>
          <p:nvPr/>
        </p:nvPicPr>
        <p:blipFill>
          <a:blip r:embed="rId2" cstate="print"/>
          <a:stretch>
            <a:fillRect/>
          </a:stretch>
        </p:blipFill>
        <p:spPr>
          <a:xfrm>
            <a:off x="8840321" y="0"/>
            <a:ext cx="2095500" cy="949960"/>
          </a:xfrm>
          <a:prstGeom prst="rect">
            <a:avLst/>
          </a:prstGeom>
        </p:spPr>
      </p:pic>
    </p:spTree>
    <p:extLst>
      <p:ext uri="{BB962C8B-B14F-4D97-AF65-F5344CB8AC3E}">
        <p14:creationId xmlns:p14="http://schemas.microsoft.com/office/powerpoint/2010/main" val="138377661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14966</TotalTime>
  <Words>4432</Words>
  <Application>Microsoft Office PowerPoint</Application>
  <PresentationFormat>Widescreen</PresentationFormat>
  <Paragraphs>205</Paragraphs>
  <Slides>11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11</vt:i4>
      </vt:variant>
    </vt:vector>
  </HeadingPairs>
  <TitlesOfParts>
    <vt:vector size="17" baseType="lpstr">
      <vt:lpstr>Arial</vt:lpstr>
      <vt:lpstr>Calibri</vt:lpstr>
      <vt:lpstr>Calibri Light</vt:lpstr>
      <vt:lpstr>Roboto</vt:lpstr>
      <vt:lpstr>Verdana</vt:lpstr>
      <vt:lpstr>Tema di Office</vt:lpstr>
      <vt:lpstr>         Segreteria Provinciale FLP SCUOLA FOGGIA  </vt:lpstr>
      <vt:lpstr>         Segreteria Provinciale FLP SCUOLA FOGGIA  </vt:lpstr>
      <vt:lpstr>         Segreteria Provinciale FLP SCUOLA FOGGIA  </vt:lpstr>
      <vt:lpstr>         Segreteria Provinciale FLP SCUOLA FOGGIA  </vt:lpstr>
      <vt:lpstr>         Segreteria Provinciale FLP SCUOLA FOGGIA  </vt:lpstr>
      <vt:lpstr>         Segreteria Provinciale FLP SCUOLA FOGGIA  </vt:lpstr>
      <vt:lpstr>         Segreteria Provinciale FLP SCUOLA FOGGIA  </vt:lpstr>
      <vt:lpstr>         Segreteria Provinciale FLP SCUOLA FOGGIA  </vt:lpstr>
      <vt:lpstr>         Segreteria Provinciale FLP SCUOLA FOGGIA  </vt:lpstr>
      <vt:lpstr>         Segreteria Provinciale FLP SCUOLA FOGGIA  </vt:lpstr>
      <vt:lpstr>         Segreteria Provinciale FLP SCUOLA FOGGIA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Segreteria Provinciale FLP SCUOLA FOGGIA</dc:title>
  <dc:creator>Giuseppe De Sabato</dc:creator>
  <cp:lastModifiedBy>Giuseppe De Sabato</cp:lastModifiedBy>
  <cp:revision>54</cp:revision>
  <cp:lastPrinted>2023-06-29T09:43:03Z</cp:lastPrinted>
  <dcterms:created xsi:type="dcterms:W3CDTF">2023-01-03T16:28:32Z</dcterms:created>
  <dcterms:modified xsi:type="dcterms:W3CDTF">2025-02-18T08:27:37Z</dcterms:modified>
</cp:coreProperties>
</file>