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2" r:id="rId13"/>
    <p:sldId id="268" r:id="rId14"/>
    <p:sldId id="269" r:id="rId15"/>
    <p:sldId id="270" r:id="rId16"/>
    <p:sldId id="271" r:id="rId17"/>
  </p:sldIdLst>
  <p:sldSz cx="10693400" cy="7562850"/>
  <p:notesSz cx="10693400" cy="75628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7F02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23782" y="1512570"/>
            <a:ext cx="9182066" cy="2016760"/>
          </a:xfrm>
          <a:ln>
            <a:noFill/>
          </a:ln>
        </p:spPr>
        <p:txBody>
          <a:bodyPr vert="horz" tIns="0" rIns="2086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23781" y="3560358"/>
            <a:ext cx="9185631" cy="1932728"/>
          </a:xfrm>
        </p:spPr>
        <p:txBody>
          <a:bodyPr lIns="0" rIns="20863"/>
          <a:lstStyle>
            <a:lvl1pPr marL="0" marR="52157" indent="0" algn="r">
              <a:buNone/>
              <a:defRPr>
                <a:solidFill>
                  <a:schemeClr val="tx1"/>
                </a:solidFill>
              </a:defRPr>
            </a:lvl1pPr>
            <a:lvl2pPr marL="521574" indent="0" algn="ctr">
              <a:buNone/>
            </a:lvl2pPr>
            <a:lvl3pPr marL="1043148" indent="0" algn="ctr">
              <a:buNone/>
            </a:lvl3pPr>
            <a:lvl4pPr marL="1564721" indent="0" algn="ctr">
              <a:buNone/>
            </a:lvl4pPr>
            <a:lvl5pPr marL="2086295" indent="0" algn="ctr">
              <a:buNone/>
            </a:lvl5pPr>
            <a:lvl6pPr marL="2607869" indent="0" algn="ctr">
              <a:buNone/>
            </a:lvl6pPr>
            <a:lvl7pPr marL="3129443" indent="0" algn="ctr">
              <a:buNone/>
            </a:lvl7pPr>
            <a:lvl8pPr marL="3651016" indent="0" algn="ctr">
              <a:buNone/>
            </a:lvl8pPr>
            <a:lvl9pPr marL="417259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2715" y="1008382"/>
            <a:ext cx="2406015" cy="5747416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670" y="1008382"/>
            <a:ext cx="7039822" cy="574741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0217" y="1452067"/>
            <a:ext cx="9089390" cy="150248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0217" y="2982643"/>
            <a:ext cx="9089390" cy="1664877"/>
          </a:xfrm>
        </p:spPr>
        <p:txBody>
          <a:bodyPr lIns="52157" rIns="52157" anchor="t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670" y="776453"/>
            <a:ext cx="9624060" cy="1260475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670" y="2117427"/>
            <a:ext cx="4722918" cy="4890643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35812" y="2117427"/>
            <a:ext cx="4722918" cy="4890643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670" y="776453"/>
            <a:ext cx="9624060" cy="1260475"/>
          </a:xfrm>
        </p:spPr>
        <p:txBody>
          <a:bodyPr tIns="52157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670" y="2045926"/>
            <a:ext cx="4724775" cy="727119"/>
          </a:xfrm>
        </p:spPr>
        <p:txBody>
          <a:bodyPr lIns="52157" tIns="0" rIns="52157" bIns="0" anchor="ctr">
            <a:noAutofit/>
          </a:bodyPr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5432099" y="2050899"/>
            <a:ext cx="4726631" cy="722146"/>
          </a:xfrm>
        </p:spPr>
        <p:txBody>
          <a:bodyPr lIns="52157" tIns="0" rIns="52157" bIns="0" anchor="ctr"/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534670" y="2773045"/>
            <a:ext cx="4724775" cy="424097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099" y="2773045"/>
            <a:ext cx="4726631" cy="424097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670" y="776453"/>
            <a:ext cx="9713172" cy="1260475"/>
          </a:xfrm>
        </p:spPr>
        <p:txBody>
          <a:bodyPr vert="horz" tIns="5215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005" y="567216"/>
            <a:ext cx="3208020" cy="1281483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802005" y="1848697"/>
            <a:ext cx="3208020" cy="5041900"/>
          </a:xfrm>
        </p:spPr>
        <p:txBody>
          <a:bodyPr lIns="20863" rIns="20863"/>
          <a:lstStyle>
            <a:lvl1pPr marL="0" indent="0" algn="l">
              <a:buNone/>
              <a:defRPr sz="1600"/>
            </a:lvl1pPr>
            <a:lvl2pPr indent="0" algn="l">
              <a:buNone/>
              <a:defRPr sz="14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180822" y="1848697"/>
            <a:ext cx="5977908" cy="5041900"/>
          </a:xfrm>
        </p:spPr>
        <p:txBody>
          <a:bodyPr tIns="0"/>
          <a:lstStyle>
            <a:lvl1pPr>
              <a:defRPr sz="32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1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702172" y="1221963"/>
            <a:ext cx="6148705" cy="453771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9360390" y="5910634"/>
            <a:ext cx="181788" cy="17142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2893" y="1297966"/>
            <a:ext cx="2587803" cy="1745279"/>
          </a:xfrm>
        </p:spPr>
        <p:txBody>
          <a:bodyPr vert="horz" lIns="52157" tIns="52157" rIns="52157" bIns="52157" anchor="b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12894" y="3119521"/>
            <a:ext cx="2584238" cy="2403306"/>
          </a:xfrm>
        </p:spPr>
        <p:txBody>
          <a:bodyPr lIns="73020" rIns="52157" bIns="52157" anchor="t"/>
          <a:lstStyle>
            <a:lvl1pPr marL="0" indent="0" algn="l">
              <a:spcBef>
                <a:spcPts val="285"/>
              </a:spcBef>
              <a:buFontTx/>
              <a:buNone/>
              <a:defRPr sz="15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9445837" y="7009642"/>
            <a:ext cx="712893" cy="402652"/>
          </a:xfrm>
        </p:spPr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4076441" y="1322801"/>
            <a:ext cx="5400167" cy="433603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7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11139" y="6414417"/>
            <a:ext cx="10715678" cy="11484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15" tIns="52157" rIns="104315" bIns="5215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5123921" y="6859085"/>
            <a:ext cx="5569479" cy="70376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15" tIns="52157" rIns="104315" bIns="5215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11139" y="-7878"/>
            <a:ext cx="10715678" cy="11484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15" tIns="52157" rIns="104315" bIns="5215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5123921" y="-7878"/>
            <a:ext cx="5569479" cy="70376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15" tIns="52157" rIns="104315" bIns="5215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534670" y="776453"/>
            <a:ext cx="9624060" cy="1260475"/>
          </a:xfrm>
          <a:prstGeom prst="rect">
            <a:avLst/>
          </a:prstGeom>
        </p:spPr>
        <p:txBody>
          <a:bodyPr vert="horz" lIns="0" tIns="52157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534670" y="2134404"/>
            <a:ext cx="9624060" cy="4840224"/>
          </a:xfrm>
          <a:prstGeom prst="rect">
            <a:avLst/>
          </a:prstGeom>
        </p:spPr>
        <p:txBody>
          <a:bodyPr vert="horz" lIns="104315" tIns="52157" rIns="104315" bIns="52157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534670" y="7009642"/>
            <a:ext cx="2495127" cy="40265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18909" y="7009642"/>
            <a:ext cx="3920913" cy="40265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9267613" y="7009642"/>
            <a:ext cx="891117" cy="402652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22239" y="223211"/>
            <a:ext cx="10736141" cy="71595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1" latinLnBrk="0" hangingPunct="1">
        <a:spcBef>
          <a:spcPct val="0"/>
        </a:spcBef>
        <a:buNone/>
        <a:defRPr kumimoji="0" sz="5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12944" indent="-31294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03" indent="-28165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148" indent="-28165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56092" indent="-239924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69036" indent="-239924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81980" indent="-23992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90610" indent="-20863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03554" indent="-208630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816498" indent="-20863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5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31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72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6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78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94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10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25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2432006"/>
            <a:ext cx="106934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3765" marR="5080" indent="-901700" algn="ctr">
              <a:lnSpc>
                <a:spcPct val="100000"/>
              </a:lnSpc>
              <a:spcBef>
                <a:spcPts val="100"/>
              </a:spcBef>
            </a:pPr>
            <a:r>
              <a:rPr lang="it-IT" sz="3600" b="1" spc="-10" dirty="0" smtClean="0">
                <a:solidFill>
                  <a:srgbClr val="002060"/>
                </a:solidFill>
                <a:latin typeface="+mn-lt"/>
              </a:rPr>
              <a:t>      INSERIMENTO </a:t>
            </a:r>
            <a:r>
              <a:rPr lang="it-IT" sz="3600" b="1" spc="-10" dirty="0" smtClean="0">
                <a:solidFill>
                  <a:srgbClr val="002060"/>
                </a:solidFill>
                <a:latin typeface="+mn-lt"/>
              </a:rPr>
              <a:t>E AGGIORNAMENTO </a:t>
            </a:r>
            <a:r>
              <a:rPr sz="3600" b="1" spc="-20" dirty="0" smtClean="0">
                <a:solidFill>
                  <a:srgbClr val="002060"/>
                </a:solidFill>
                <a:latin typeface="+mn-lt"/>
              </a:rPr>
              <a:t>GRADUATORIE</a:t>
            </a:r>
            <a:r>
              <a:rPr sz="3600" b="1" spc="-11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sz="3600" b="1" spc="-30" dirty="0">
                <a:solidFill>
                  <a:srgbClr val="002060"/>
                </a:solidFill>
                <a:latin typeface="+mn-lt"/>
              </a:rPr>
              <a:t>PROVINCIALI </a:t>
            </a:r>
            <a:r>
              <a:rPr sz="3600" b="1" spc="-25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sz="3600" b="1" dirty="0">
                <a:solidFill>
                  <a:srgbClr val="002060"/>
                </a:solidFill>
                <a:latin typeface="+mn-lt"/>
              </a:rPr>
              <a:t>E </a:t>
            </a:r>
            <a:r>
              <a:rPr sz="3600" b="1" spc="-15" dirty="0" smtClean="0">
                <a:solidFill>
                  <a:srgbClr val="002060"/>
                </a:solidFill>
                <a:latin typeface="+mn-lt"/>
              </a:rPr>
              <a:t>D</a:t>
            </a:r>
            <a:r>
              <a:rPr lang="it-IT" sz="3600" b="1" spc="-15" dirty="0" smtClean="0">
                <a:solidFill>
                  <a:srgbClr val="002060"/>
                </a:solidFill>
                <a:latin typeface="+mn-lt"/>
              </a:rPr>
              <a:t>'</a:t>
            </a:r>
            <a:r>
              <a:rPr sz="3600" b="1" spc="-25" dirty="0" smtClean="0">
                <a:solidFill>
                  <a:srgbClr val="002060"/>
                </a:solidFill>
                <a:latin typeface="+mn-lt"/>
              </a:rPr>
              <a:t>ISTITUTO</a:t>
            </a:r>
            <a:endParaRPr sz="3600" b="1" spc="-25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1300" y="3857625"/>
            <a:ext cx="2667000" cy="1409700"/>
          </a:xfrm>
          <a:prstGeom prst="rect">
            <a:avLst/>
          </a:prstGeom>
        </p:spPr>
      </p:pic>
      <p:sp>
        <p:nvSpPr>
          <p:cNvPr id="30722" name="Line 10"/>
          <p:cNvSpPr>
            <a:spLocks noChangeShapeType="1"/>
          </p:cNvSpPr>
          <p:nvPr/>
        </p:nvSpPr>
        <p:spPr bwMode="auto">
          <a:xfrm>
            <a:off x="3060700" y="457200"/>
            <a:ext cx="0" cy="544513"/>
          </a:xfrm>
          <a:prstGeom prst="line">
            <a:avLst/>
          </a:prstGeom>
          <a:noFill/>
          <a:ln w="24384">
            <a:solidFill>
              <a:srgbClr val="08447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0721" name="image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950" y="457200"/>
            <a:ext cx="2095500" cy="949325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213100" y="5431370"/>
            <a:ext cx="4191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   SEGRETERIA PROVINCIALE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FLP SCUOLA FOGGIA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34B7E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1153" y="1519301"/>
            <a:ext cx="8740140" cy="398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965">
              <a:lnSpc>
                <a:spcPct val="110000"/>
              </a:lnSpc>
              <a:spcBef>
                <a:spcPts val="100"/>
              </a:spcBef>
              <a:tabLst>
                <a:tab pos="240029" algn="l"/>
              </a:tabLst>
            </a:pPr>
            <a:r>
              <a:rPr lang="it-IT" sz="2400" b="1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400" b="1" dirty="0" smtClean="0">
                <a:solidFill>
                  <a:srgbClr val="002060"/>
                </a:solidFill>
                <a:cs typeface="Carlito"/>
              </a:rPr>
              <a:t>     LE DOMANDE VANNO PRODOTTE IN VIA TELEMATICA</a:t>
            </a:r>
            <a:endParaRPr sz="2400" b="1" dirty="0">
              <a:solidFill>
                <a:srgbClr val="002060"/>
              </a:solidFill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1153" y="2257425"/>
            <a:ext cx="8874125" cy="2943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5080" indent="-228600" algn="just">
              <a:lnSpc>
                <a:spcPct val="110000"/>
              </a:lnSpc>
              <a:spcBef>
                <a:spcPts val="1995"/>
              </a:spcBef>
              <a:tabLst>
                <a:tab pos="241300" algn="l"/>
              </a:tabLst>
            </a:pPr>
            <a:r>
              <a:rPr lang="it-IT" sz="2400" dirty="0" smtClean="0">
                <a:latin typeface="Carlito"/>
                <a:cs typeface="Carlito"/>
              </a:rPr>
              <a:t>    </a:t>
            </a:r>
            <a:r>
              <a:rPr lang="it-IT" sz="2400" b="1" dirty="0" smtClean="0">
                <a:solidFill>
                  <a:srgbClr val="002060"/>
                </a:solidFill>
                <a:cs typeface="Carlito"/>
              </a:rPr>
              <a:t>NON VANNO ALLEGATI I TITOLI MA SOLO DICHIARATI </a:t>
            </a:r>
          </a:p>
          <a:p>
            <a:pPr marL="240665" marR="5080" indent="-228600" algn="just">
              <a:lnSpc>
                <a:spcPct val="110000"/>
              </a:lnSpc>
              <a:spcBef>
                <a:spcPts val="1995"/>
              </a:spcBef>
              <a:tabLst>
                <a:tab pos="241300" algn="l"/>
              </a:tabLst>
            </a:pPr>
            <a:r>
              <a:rPr lang="it-IT" sz="2400" b="1" spc="-10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400" b="1" spc="-10" dirty="0" smtClean="0">
                <a:solidFill>
                  <a:srgbClr val="002060"/>
                </a:solidFill>
                <a:cs typeface="Carlito"/>
              </a:rPr>
              <a:t>  </a:t>
            </a:r>
            <a:r>
              <a:rPr sz="2400" b="1" spc="-10" dirty="0" smtClean="0">
                <a:solidFill>
                  <a:srgbClr val="002060"/>
                </a:solidFill>
                <a:cs typeface="Carlito"/>
              </a:rPr>
              <a:t>CI </a:t>
            </a:r>
            <a:r>
              <a:rPr sz="2400" b="1" spc="-25" dirty="0">
                <a:solidFill>
                  <a:srgbClr val="002060"/>
                </a:solidFill>
                <a:cs typeface="Carlito"/>
              </a:rPr>
              <a:t>SARANNO </a:t>
            </a:r>
            <a:r>
              <a:rPr lang="it-IT" sz="2400" b="1" spc="-15" dirty="0" smtClean="0">
                <a:solidFill>
                  <a:srgbClr val="002060"/>
                </a:solidFill>
                <a:cs typeface="Carlito"/>
              </a:rPr>
              <a:t>PROBABILENTE SOLO </a:t>
            </a:r>
            <a:r>
              <a:rPr sz="2400" b="1" spc="-15" dirty="0" smtClean="0">
                <a:solidFill>
                  <a:srgbClr val="002060"/>
                </a:solidFill>
                <a:cs typeface="Carlito"/>
              </a:rPr>
              <a:t>15 </a:t>
            </a:r>
            <a:r>
              <a:rPr sz="2400" b="1" spc="-25" dirty="0">
                <a:solidFill>
                  <a:srgbClr val="002060"/>
                </a:solidFill>
                <a:cs typeface="Carlito"/>
              </a:rPr>
              <a:t>GIORNI </a:t>
            </a:r>
            <a:r>
              <a:rPr sz="2400" b="1" spc="-15" dirty="0">
                <a:solidFill>
                  <a:srgbClr val="002060"/>
                </a:solidFill>
                <a:cs typeface="Carlito"/>
              </a:rPr>
              <a:t>DI  TEMPO </a:t>
            </a:r>
            <a:r>
              <a:rPr lang="it-IT" sz="2400" b="1" spc="-15" dirty="0" smtClean="0">
                <a:solidFill>
                  <a:srgbClr val="002060"/>
                </a:solidFill>
                <a:cs typeface="Carlito"/>
              </a:rPr>
              <a:t>     </a:t>
            </a:r>
            <a:r>
              <a:rPr sz="2400" b="1" spc="-15" dirty="0" smtClean="0">
                <a:solidFill>
                  <a:srgbClr val="002060"/>
                </a:solidFill>
                <a:cs typeface="Carlito"/>
              </a:rPr>
              <a:t>PER </a:t>
            </a:r>
            <a:r>
              <a:rPr lang="it-IT" sz="2400" b="1" spc="-65" dirty="0" smtClean="0">
                <a:solidFill>
                  <a:srgbClr val="002060"/>
                </a:solidFill>
                <a:cs typeface="Carlito"/>
              </a:rPr>
              <a:t>PRODURRE DOMANDA</a:t>
            </a:r>
            <a:r>
              <a:rPr lang="it-IT" sz="2400" b="1" dirty="0">
                <a:solidFill>
                  <a:srgbClr val="002060"/>
                </a:solidFill>
                <a:cs typeface="Carlito"/>
              </a:rPr>
              <a:t> </a:t>
            </a:r>
          </a:p>
          <a:p>
            <a:pPr marL="240665" marR="5080" indent="-228600" algn="just">
              <a:lnSpc>
                <a:spcPct val="110000"/>
              </a:lnSpc>
              <a:spcBef>
                <a:spcPts val="1995"/>
              </a:spcBef>
              <a:tabLst>
                <a:tab pos="24130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   </a:t>
            </a:r>
            <a:r>
              <a:rPr sz="2400" b="1" spc="-5" dirty="0" smtClean="0">
                <a:solidFill>
                  <a:srgbClr val="002060"/>
                </a:solidFill>
                <a:cs typeface="Carlito"/>
              </a:rPr>
              <a:t>LA </a:t>
            </a:r>
            <a:r>
              <a:rPr sz="2400" b="1" spc="-45" dirty="0">
                <a:solidFill>
                  <a:srgbClr val="002060"/>
                </a:solidFill>
                <a:cs typeface="Carlito"/>
              </a:rPr>
              <a:t>VALUTAZIONE </a:t>
            </a:r>
            <a:r>
              <a:rPr sz="2400" b="1" spc="5" dirty="0">
                <a:solidFill>
                  <a:srgbClr val="002060"/>
                </a:solidFill>
                <a:cs typeface="Carlito"/>
              </a:rPr>
              <a:t>DEI </a:t>
            </a:r>
            <a:r>
              <a:rPr sz="2400" b="1" spc="-20" dirty="0">
                <a:solidFill>
                  <a:srgbClr val="002060"/>
                </a:solidFill>
                <a:cs typeface="Carlito"/>
              </a:rPr>
              <a:t>TITOLI </a:t>
            </a:r>
            <a:r>
              <a:rPr sz="2400" b="1" spc="-55" dirty="0">
                <a:solidFill>
                  <a:srgbClr val="002060"/>
                </a:solidFill>
                <a:cs typeface="Carlito"/>
              </a:rPr>
              <a:t>VA </a:t>
            </a:r>
            <a:r>
              <a:rPr sz="2400" b="1" spc="-50" dirty="0">
                <a:solidFill>
                  <a:srgbClr val="002060"/>
                </a:solidFill>
                <a:cs typeface="Carlito"/>
              </a:rPr>
              <a:t>EFFETTUATA </a:t>
            </a:r>
            <a:r>
              <a:rPr sz="2400" b="1" spc="-5" dirty="0">
                <a:solidFill>
                  <a:srgbClr val="002060"/>
                </a:solidFill>
                <a:cs typeface="Carlito"/>
              </a:rPr>
              <a:t>SULLA </a:t>
            </a:r>
            <a:r>
              <a:rPr sz="2400" b="1" spc="-25" dirty="0">
                <a:solidFill>
                  <a:srgbClr val="002060"/>
                </a:solidFill>
                <a:cs typeface="Carlito"/>
              </a:rPr>
              <a:t>BASE </a:t>
            </a:r>
            <a:r>
              <a:rPr sz="2400" b="1" spc="-10" dirty="0" smtClean="0">
                <a:solidFill>
                  <a:srgbClr val="002060"/>
                </a:solidFill>
                <a:cs typeface="Carlito"/>
              </a:rPr>
              <a:t>DELLE</a:t>
            </a:r>
            <a:r>
              <a:rPr lang="it-IT" sz="2400" b="1" spc="-1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400" b="1" spc="-35" dirty="0" smtClean="0">
                <a:solidFill>
                  <a:srgbClr val="002060"/>
                </a:solidFill>
                <a:cs typeface="Carlito"/>
              </a:rPr>
              <a:t>TABELLE</a:t>
            </a:r>
            <a:r>
              <a:rPr sz="2400" b="1" spc="5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400" b="1" spc="-40" dirty="0" smtClean="0">
                <a:solidFill>
                  <a:srgbClr val="002060"/>
                </a:solidFill>
                <a:cs typeface="Carlito"/>
              </a:rPr>
              <a:t>ALLEGATE</a:t>
            </a:r>
            <a:r>
              <a:rPr lang="it-IT" sz="2400" b="1" spc="-40" dirty="0" smtClean="0">
                <a:solidFill>
                  <a:srgbClr val="002060"/>
                </a:solidFill>
                <a:cs typeface="Carlito"/>
              </a:rPr>
              <a:t> ALLA ORDINANZA MINISTERIALE</a:t>
            </a:r>
            <a:endParaRPr sz="2400" b="1" dirty="0">
              <a:solidFill>
                <a:srgbClr val="00206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954" y="1190625"/>
            <a:ext cx="8873490" cy="1379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760" marR="5080" indent="-226695" algn="ctr">
              <a:lnSpc>
                <a:spcPct val="11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lang="it-IT" sz="4000" b="1" spc="-50" dirty="0" smtClean="0">
                <a:cs typeface="Carlito"/>
              </a:rPr>
              <a:t>   </a:t>
            </a:r>
            <a:r>
              <a:rPr sz="4000" b="1" spc="-50" dirty="0" smtClean="0">
                <a:cs typeface="Carlito"/>
              </a:rPr>
              <a:t>GRADUATORIE </a:t>
            </a:r>
            <a:r>
              <a:rPr sz="4000" b="1" spc="-5" dirty="0">
                <a:cs typeface="Carlito"/>
              </a:rPr>
              <a:t>DI </a:t>
            </a:r>
            <a:r>
              <a:rPr sz="4000" b="1" spc="-20" dirty="0" smtClean="0">
                <a:cs typeface="Carlito"/>
              </a:rPr>
              <a:t>ISTITUTO</a:t>
            </a:r>
            <a:endParaRPr lang="it-IT" sz="4000" b="1" spc="-20" dirty="0" smtClean="0">
              <a:cs typeface="Carlito"/>
            </a:endParaRPr>
          </a:p>
          <a:p>
            <a:pPr marL="238760" marR="5080" indent="-226695" algn="ctr">
              <a:lnSpc>
                <a:spcPct val="110000"/>
              </a:lnSpc>
              <a:spcBef>
                <a:spcPts val="100"/>
              </a:spcBef>
              <a:tabLst>
                <a:tab pos="241300" algn="l"/>
              </a:tabLst>
            </a:pPr>
            <a:endParaRPr sz="4000" b="1" dirty="0"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500" y="2257425"/>
            <a:ext cx="9982200" cy="4952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5080" indent="-2286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706755" algn="l"/>
                <a:tab pos="1958339" algn="l"/>
                <a:tab pos="1991995" algn="l"/>
              </a:tabLst>
            </a:pPr>
            <a:r>
              <a:rPr lang="it-IT" sz="2400" dirty="0" smtClean="0">
                <a:solidFill>
                  <a:srgbClr val="C00000"/>
                </a:solidFill>
                <a:latin typeface="Carlito"/>
                <a:cs typeface="Carlito"/>
              </a:rPr>
              <a:t>   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LE GRADUATORIE </a:t>
            </a:r>
            <a:r>
              <a:rPr lang="it-IT" sz="2000" b="1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ISTITUTO CONSERVANO LA LORO ATTUALE STRUTTURA E SI DIVIDONO, A LORO VOLTA, IN FASCE, E CIOE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’:</a:t>
            </a:r>
            <a:r>
              <a:rPr lang="it-IT" sz="2000" dirty="0" smtClean="0">
                <a:solidFill>
                  <a:srgbClr val="00B0F0"/>
                </a:solidFill>
                <a:latin typeface="Carlito"/>
                <a:cs typeface="Carlito"/>
              </a:rPr>
              <a:t> </a:t>
            </a:r>
          </a:p>
          <a:p>
            <a:pPr marL="240665" marR="5080" indent="-2286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706755" algn="l"/>
                <a:tab pos="1958339" algn="l"/>
                <a:tab pos="1991995" algn="l"/>
              </a:tabLst>
            </a:pPr>
            <a:endParaRPr lang="it-IT" sz="2000" dirty="0" smtClean="0">
              <a:solidFill>
                <a:srgbClr val="00B0F0"/>
              </a:solidFill>
              <a:latin typeface="Carlito"/>
              <a:cs typeface="Carlito"/>
            </a:endParaRPr>
          </a:p>
          <a:p>
            <a:pPr marL="240665" marR="5080" indent="-228600" algn="ctr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706755" algn="l"/>
                <a:tab pos="1958339" algn="l"/>
                <a:tab pos="1991995" algn="l"/>
              </a:tabLst>
            </a:pPr>
            <a:r>
              <a:rPr lang="it-IT" sz="3200" b="1" dirty="0" err="1" smtClean="0">
                <a:solidFill>
                  <a:srgbClr val="00B0F0"/>
                </a:solidFill>
                <a:cs typeface="Carlito"/>
              </a:rPr>
              <a:t>I</a:t>
            </a:r>
            <a:r>
              <a:rPr lang="it-IT" sz="3200" b="1" dirty="0" err="1" smtClean="0">
                <a:solidFill>
                  <a:srgbClr val="00B0F0"/>
                </a:solidFill>
                <a:cs typeface="Carlito"/>
              </a:rPr>
              <a:t>^</a:t>
            </a:r>
            <a:r>
              <a:rPr lang="it-IT" sz="3200" b="1" dirty="0" smtClean="0">
                <a:solidFill>
                  <a:srgbClr val="00B0F0"/>
                </a:solidFill>
                <a:cs typeface="Carlito"/>
              </a:rPr>
              <a:t> FASCIA  DOCENTI INCLUSI NELLE </a:t>
            </a:r>
            <a:r>
              <a:rPr lang="it-IT" sz="3200" b="1" dirty="0" smtClean="0">
                <a:solidFill>
                  <a:srgbClr val="00B0F0"/>
                </a:solidFill>
                <a:cs typeface="Carlito"/>
              </a:rPr>
              <a:t>GAE</a:t>
            </a:r>
            <a:endParaRPr lang="it-IT" sz="3200" b="1" dirty="0" smtClean="0">
              <a:solidFill>
                <a:srgbClr val="00B0F0"/>
              </a:solidFill>
              <a:cs typeface="Carlito"/>
            </a:endParaRPr>
          </a:p>
          <a:p>
            <a:pPr marL="240665" marR="5080" indent="-228600" algn="ctr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706755" algn="l"/>
                <a:tab pos="1958339" algn="l"/>
                <a:tab pos="1991995" algn="l"/>
              </a:tabLst>
            </a:pP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     </a:t>
            </a:r>
            <a:endParaRPr lang="it-IT" sz="3200" b="1" dirty="0" smtClean="0">
              <a:solidFill>
                <a:srgbClr val="C00000"/>
              </a:solidFill>
              <a:cs typeface="Carlito"/>
            </a:endParaRPr>
          </a:p>
          <a:p>
            <a:pPr marL="240665" marR="5080" indent="-228600" algn="ctr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706755" algn="l"/>
                <a:tab pos="1958339" algn="l"/>
                <a:tab pos="1991995" algn="l"/>
              </a:tabLst>
            </a:pPr>
            <a:r>
              <a:rPr lang="it-IT" sz="3200" b="1" dirty="0" err="1" smtClean="0">
                <a:solidFill>
                  <a:schemeClr val="accent6">
                    <a:lumMod val="50000"/>
                  </a:schemeClr>
                </a:solidFill>
                <a:cs typeface="Carlito"/>
              </a:rPr>
              <a:t>II</a:t>
            </a:r>
            <a:r>
              <a:rPr lang="it-IT" sz="3200" b="1" dirty="0" err="1" smtClean="0">
                <a:solidFill>
                  <a:schemeClr val="accent6">
                    <a:lumMod val="50000"/>
                  </a:schemeClr>
                </a:solidFill>
                <a:cs typeface="Carlito"/>
              </a:rPr>
              <a:t>^</a:t>
            </a:r>
            <a:r>
              <a:rPr lang="it-IT" sz="3200" b="1" dirty="0" smtClean="0">
                <a:solidFill>
                  <a:schemeClr val="accent6">
                    <a:lumMod val="50000"/>
                  </a:schemeClr>
                </a:solidFill>
                <a:cs typeface="Carlito"/>
              </a:rPr>
              <a:t> FASCIA DOCENTI INCLUSI NELLA PRIMA FASCIA DELLE GPS- CIOE’ DOCENTI </a:t>
            </a:r>
            <a:r>
              <a:rPr lang="it-IT" sz="3200" b="1" dirty="0" smtClean="0">
                <a:solidFill>
                  <a:schemeClr val="accent6">
                    <a:lumMod val="50000"/>
                  </a:schemeClr>
                </a:solidFill>
                <a:cs typeface="Carlito"/>
              </a:rPr>
              <a:t>ABILITATI</a:t>
            </a:r>
            <a:endParaRPr lang="it-IT" sz="3200" b="1" dirty="0" smtClean="0">
              <a:solidFill>
                <a:schemeClr val="accent6">
                  <a:lumMod val="50000"/>
                </a:schemeClr>
              </a:solidFill>
              <a:cs typeface="Carlito"/>
            </a:endParaRPr>
          </a:p>
          <a:p>
            <a:pPr marL="240665" marR="5080" indent="-228600" algn="ctr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706755" algn="l"/>
                <a:tab pos="1958339" algn="l"/>
                <a:tab pos="1991995" algn="l"/>
              </a:tabLst>
            </a:pP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     </a:t>
            </a:r>
            <a:endParaRPr lang="it-IT" sz="3200" b="1" dirty="0" smtClean="0">
              <a:solidFill>
                <a:srgbClr val="C00000"/>
              </a:solidFill>
              <a:cs typeface="Carlito"/>
            </a:endParaRPr>
          </a:p>
          <a:p>
            <a:pPr marL="240665" marR="5080" indent="-228600" algn="ctr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706755" algn="l"/>
                <a:tab pos="1958339" algn="l"/>
                <a:tab pos="1991995" algn="l"/>
              </a:tabLst>
            </a:pP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 </a:t>
            </a:r>
            <a:r>
              <a:rPr lang="it-IT" sz="3200" b="1" dirty="0" err="1" smtClean="0">
                <a:solidFill>
                  <a:srgbClr val="C00000"/>
                </a:solidFill>
                <a:cs typeface="Carlito"/>
              </a:rPr>
              <a:t>III^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 FASCIA DOCENTI INSERITI NELLA SECONDA FASCIA GPS – CIOE’ DOCENTI NON ABILITATI</a:t>
            </a:r>
            <a:r>
              <a:rPr sz="2400" dirty="0" smtClean="0">
                <a:solidFill>
                  <a:srgbClr val="C00000"/>
                </a:solidFill>
                <a:latin typeface="Carlito"/>
                <a:cs typeface="Carlito"/>
              </a:rPr>
              <a:t>	</a:t>
            </a:r>
            <a:endParaRPr sz="2400" dirty="0">
              <a:solidFill>
                <a:srgbClr val="C00000"/>
              </a:solidFill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300" y="809626"/>
            <a:ext cx="10058400" cy="1346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760" marR="5080" indent="-226695" algn="ctr">
              <a:lnSpc>
                <a:spcPct val="11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lang="it-IT" sz="4000" b="1" spc="-50" dirty="0" smtClean="0">
                <a:cs typeface="Carlito"/>
              </a:rPr>
              <a:t>   </a:t>
            </a:r>
            <a:r>
              <a:rPr lang="it-IT" sz="3600" b="1" spc="-50" dirty="0" smtClean="0">
                <a:cs typeface="Carlito"/>
              </a:rPr>
              <a:t>CONFERIMENTO NOMINE ANNUALI DA GPS</a:t>
            </a:r>
            <a:endParaRPr lang="it-IT" sz="3600" b="1" spc="-20" dirty="0" smtClean="0">
              <a:cs typeface="Carlito"/>
            </a:endParaRPr>
          </a:p>
          <a:p>
            <a:pPr marL="238760" marR="5080" indent="-226695" algn="ctr">
              <a:lnSpc>
                <a:spcPct val="110000"/>
              </a:lnSpc>
              <a:spcBef>
                <a:spcPts val="100"/>
              </a:spcBef>
              <a:tabLst>
                <a:tab pos="241300" algn="l"/>
              </a:tabLst>
            </a:pPr>
            <a:endParaRPr sz="4000" b="1" dirty="0"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500" y="2257425"/>
            <a:ext cx="9982200" cy="3875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5080" indent="-228600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706755" algn="l"/>
                <a:tab pos="1958339" algn="l"/>
                <a:tab pos="1991995" algn="l"/>
              </a:tabLst>
            </a:pPr>
            <a:r>
              <a:rPr sz="2400" dirty="0" smtClean="0">
                <a:solidFill>
                  <a:srgbClr val="C00000"/>
                </a:solidFill>
                <a:latin typeface="Carlito"/>
                <a:cs typeface="Carlito"/>
              </a:rPr>
              <a:t>	</a:t>
            </a:r>
            <a:endParaRPr sz="2400" dirty="0">
              <a:solidFill>
                <a:srgbClr val="C00000"/>
              </a:solidFill>
              <a:latin typeface="Carlito"/>
              <a:cs typeface="Carlito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41300" y="1571625"/>
            <a:ext cx="101346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IL CONFERIMENTO DELLE SUPPLENZE ANNUALI, FINO AL 31 AGOSTO (per posti vacanti e disponibili), FINO AL 30 GIUGNO (per posti solo di fatto disponibili), AVVIENE LE NOMINE DISPOSTE  DALL’UST OVVERO DA UNA SCUOLA </a:t>
            </a:r>
            <a:r>
              <a:rPr lang="it-IT" sz="2400" b="1" dirty="0" err="1" smtClean="0">
                <a:solidFill>
                  <a:srgbClr val="FF0000"/>
                </a:solidFill>
              </a:rPr>
              <a:t>DI</a:t>
            </a:r>
            <a:r>
              <a:rPr lang="it-IT" sz="2400" b="1" dirty="0" smtClean="0">
                <a:solidFill>
                  <a:srgbClr val="FF0000"/>
                </a:solidFill>
              </a:rPr>
              <a:t> RIFERIMENTO A LIVELLO PROVINCIALE, ATTINGENDO, IN ORDINE</a:t>
            </a:r>
            <a:r>
              <a:rPr lang="it-IT" sz="3200" b="1" dirty="0" smtClean="0">
                <a:solidFill>
                  <a:srgbClr val="FF0000"/>
                </a:solidFill>
              </a:rPr>
              <a:t>, </a:t>
            </a:r>
          </a:p>
          <a:p>
            <a:pPr algn="just" fontAlgn="base"/>
            <a:r>
              <a:rPr lang="it-IT" sz="3200" dirty="0" smtClean="0"/>
              <a:t> </a:t>
            </a:r>
            <a:r>
              <a:rPr lang="it-IT" sz="2400" b="1" dirty="0" smtClean="0">
                <a:solidFill>
                  <a:srgbClr val="0070C0"/>
                </a:solidFill>
              </a:rPr>
              <a:t>1) DALLE  GAE- TENENDO CONTO DELLE RELATIVE FASCE</a:t>
            </a:r>
          </a:p>
          <a:p>
            <a:pPr algn="just" fontAlgn="base"/>
            <a:endParaRPr lang="it-IT" sz="2400" b="1" dirty="0" smtClean="0">
              <a:solidFill>
                <a:srgbClr val="0070C0"/>
              </a:solidFill>
            </a:endParaRPr>
          </a:p>
          <a:p>
            <a:pPr fontAlgn="base"/>
            <a:r>
              <a:rPr lang="it-IT" sz="2400" b="1" dirty="0" smtClean="0">
                <a:solidFill>
                  <a:schemeClr val="accent5">
                    <a:lumMod val="50000"/>
                  </a:schemeClr>
                </a:solidFill>
              </a:rPr>
              <a:t>2) DALLE ISTITUENDE GPS- TENENDO CONTO DELLE RELATIVE FASCE.</a:t>
            </a:r>
          </a:p>
          <a:p>
            <a:pPr fontAlgn="base"/>
            <a:endParaRPr lang="it-IT" sz="2400" b="1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it-IT" sz="2400" b="1" dirty="0" smtClean="0">
                <a:solidFill>
                  <a:srgbClr val="BE7F02"/>
                </a:solidFill>
              </a:rPr>
              <a:t>3) UNA VOLTA ESAURITE LE SOPRA CITATE GRADUATORIE, LE NOMINE SONO EFFETTUATE DAI CAPI </a:t>
            </a:r>
            <a:r>
              <a:rPr lang="it-IT" sz="2400" b="1" dirty="0" err="1" smtClean="0">
                <a:solidFill>
                  <a:srgbClr val="BE7F02"/>
                </a:solidFill>
              </a:rPr>
              <a:t>DI</a:t>
            </a:r>
            <a:r>
              <a:rPr lang="it-IT" sz="2400" b="1" dirty="0" smtClean="0">
                <a:solidFill>
                  <a:srgbClr val="BE7F02"/>
                </a:solidFill>
              </a:rPr>
              <a:t> ISTITUTO, ATTINGENDO DALLE GRADUATORIE </a:t>
            </a:r>
            <a:r>
              <a:rPr lang="it-IT" sz="2400" b="1" dirty="0" err="1" smtClean="0">
                <a:solidFill>
                  <a:srgbClr val="BE7F02"/>
                </a:solidFill>
              </a:rPr>
              <a:t>DI</a:t>
            </a:r>
            <a:r>
              <a:rPr lang="it-IT" sz="2400" b="1" dirty="0" smtClean="0">
                <a:solidFill>
                  <a:srgbClr val="BE7F02"/>
                </a:solidFill>
              </a:rPr>
              <a:t> ISTITUTO</a:t>
            </a:r>
            <a:endParaRPr lang="it-IT" sz="2400" b="1" dirty="0" smtClean="0">
              <a:solidFill>
                <a:srgbClr val="BE7F0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300" y="962025"/>
            <a:ext cx="9982200" cy="6201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marR="13335" indent="-226060" algn="ctr">
              <a:lnSpc>
                <a:spcPct val="11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lang="it-IT" sz="3000" b="1" spc="-5" dirty="0" smtClean="0">
                <a:solidFill>
                  <a:srgbClr val="FF0000"/>
                </a:solidFill>
                <a:cs typeface="Carlito"/>
              </a:rPr>
              <a:t>     COME SI CONFERISCONO LE NOMINE </a:t>
            </a:r>
            <a:r>
              <a:rPr lang="it-IT" sz="3000" b="1" spc="-5" dirty="0" smtClean="0">
                <a:solidFill>
                  <a:srgbClr val="FF0000"/>
                </a:solidFill>
                <a:cs typeface="Carlito"/>
              </a:rPr>
              <a:t>DA</a:t>
            </a:r>
            <a:r>
              <a:rPr lang="it-IT" sz="3000" b="1" spc="-5" dirty="0" smtClean="0">
                <a:solidFill>
                  <a:srgbClr val="FF0000"/>
                </a:solidFill>
                <a:cs typeface="Carlito"/>
              </a:rPr>
              <a:t>LLE </a:t>
            </a:r>
            <a:r>
              <a:rPr lang="it-IT" sz="3000" b="1" spc="-5" dirty="0" smtClean="0">
                <a:solidFill>
                  <a:srgbClr val="FF0000"/>
                </a:solidFill>
                <a:cs typeface="Carlito"/>
              </a:rPr>
              <a:t>GRADUATORIE </a:t>
            </a:r>
            <a:r>
              <a:rPr lang="it-IT" sz="3000" b="1" spc="-5" dirty="0" err="1" smtClean="0">
                <a:solidFill>
                  <a:srgbClr val="FF0000"/>
                </a:solidFill>
                <a:cs typeface="Carlito"/>
              </a:rPr>
              <a:t>DI</a:t>
            </a:r>
            <a:r>
              <a:rPr lang="it-IT" sz="3000" b="1" spc="-5" dirty="0" smtClean="0">
                <a:solidFill>
                  <a:srgbClr val="FF0000"/>
                </a:solidFill>
                <a:cs typeface="Carlito"/>
              </a:rPr>
              <a:t> ISTITUO</a:t>
            </a:r>
            <a:endParaRPr lang="it-IT" sz="3000" b="1" spc="-5" dirty="0">
              <a:solidFill>
                <a:srgbClr val="FF0000"/>
              </a:solidFill>
              <a:cs typeface="Carlito"/>
            </a:endParaRPr>
          </a:p>
          <a:p>
            <a:pPr marL="238125" marR="13335" indent="-226060" algn="just">
              <a:lnSpc>
                <a:spcPct val="11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lang="it-IT" sz="2000" b="1" spc="-5" dirty="0" smtClean="0">
                <a:solidFill>
                  <a:srgbClr val="002060"/>
                </a:solidFill>
                <a:cs typeface="Carlito"/>
              </a:rPr>
              <a:t>    </a:t>
            </a:r>
          </a:p>
          <a:p>
            <a:pPr marL="238125" marR="13335" indent="-226060" algn="just">
              <a:lnSpc>
                <a:spcPct val="11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lang="it-IT" sz="2000" b="1" spc="-5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spc="-5" dirty="0" smtClean="0">
                <a:solidFill>
                  <a:srgbClr val="002060"/>
                </a:solidFill>
                <a:cs typeface="Carlito"/>
              </a:rPr>
              <a:t>  SOSTANZIALMENTE LE </a:t>
            </a:r>
            <a:r>
              <a:rPr sz="2000" b="1" spc="-45" dirty="0" smtClean="0">
                <a:solidFill>
                  <a:srgbClr val="002060"/>
                </a:solidFill>
                <a:cs typeface="Carlito"/>
              </a:rPr>
              <a:t>MODALITÀ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DI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CONFERIMENTO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DELLE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SUPPLENZE </a:t>
            </a:r>
            <a:r>
              <a:rPr sz="2000" b="1" spc="-25" dirty="0" smtClean="0">
                <a:solidFill>
                  <a:srgbClr val="002060"/>
                </a:solidFill>
                <a:cs typeface="Carlito"/>
              </a:rPr>
              <a:t>RIMANGONO</a:t>
            </a:r>
            <a:r>
              <a:rPr lang="it-IT" sz="2000" b="1" spc="-25" dirty="0" smtClean="0">
                <a:solidFill>
                  <a:srgbClr val="002060"/>
                </a:solidFill>
                <a:cs typeface="Carlito"/>
              </a:rPr>
              <a:t> QUELLE ATTUALI</a:t>
            </a:r>
            <a:r>
              <a:rPr sz="2000" b="1" spc="-45" dirty="0" smtClean="0">
                <a:solidFill>
                  <a:srgbClr val="002060"/>
                </a:solidFill>
                <a:cs typeface="Carlito"/>
              </a:rPr>
              <a:t>,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COSÌ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COME </a:t>
            </a:r>
            <a:r>
              <a:rPr lang="it-IT" sz="2000" b="1" spc="-5" dirty="0" smtClean="0">
                <a:solidFill>
                  <a:srgbClr val="002060"/>
                </a:solidFill>
                <a:cs typeface="Carlito"/>
              </a:rPr>
              <a:t>GLI EFFETTI CONSEGUENTI ALL</a:t>
            </a:r>
            <a:r>
              <a:rPr sz="2000" b="1" dirty="0" smtClean="0">
                <a:solidFill>
                  <a:srgbClr val="002060"/>
                </a:solidFill>
                <a:cs typeface="Carlito"/>
              </a:rPr>
              <a:t>LA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RINUNCIA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AD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UNA 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NOMINA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E IL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DIRITTO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A</a:t>
            </a:r>
            <a:r>
              <a:rPr sz="2000" b="1" spc="-11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35" dirty="0">
                <a:solidFill>
                  <a:srgbClr val="002060"/>
                </a:solidFill>
                <a:cs typeface="Carlito"/>
              </a:rPr>
              <a:t>COMPLETAMENTO</a:t>
            </a:r>
            <a:endParaRPr sz="2000" b="1" dirty="0">
              <a:solidFill>
                <a:srgbClr val="002060"/>
              </a:solidFill>
              <a:cs typeface="Carlito"/>
            </a:endParaRPr>
          </a:p>
          <a:p>
            <a:pPr marL="236220" marR="5080" indent="-224154">
              <a:lnSpc>
                <a:spcPct val="108600"/>
              </a:lnSpc>
              <a:spcBef>
                <a:spcPts val="204"/>
              </a:spcBef>
              <a:tabLst>
                <a:tab pos="240665" algn="l"/>
                <a:tab pos="241300" algn="l"/>
                <a:tab pos="1412875" algn="l"/>
                <a:tab pos="3104515" algn="l"/>
                <a:tab pos="3556000" algn="l"/>
                <a:tab pos="3960495" algn="l"/>
                <a:tab pos="4912995" algn="l"/>
                <a:tab pos="5321935" algn="l"/>
                <a:tab pos="5488305" algn="l"/>
                <a:tab pos="6605905" algn="l"/>
                <a:tab pos="8126095" algn="l"/>
                <a:tab pos="8684895" algn="l"/>
              </a:tabLst>
            </a:pPr>
            <a:endParaRPr lang="it-IT" sz="2000" b="1" spc="-15" dirty="0" smtClean="0">
              <a:solidFill>
                <a:srgbClr val="002060"/>
              </a:solidFill>
              <a:cs typeface="Carlito"/>
            </a:endParaRPr>
          </a:p>
          <a:p>
            <a:pPr marL="236220" marR="5080" indent="-224154" algn="just">
              <a:lnSpc>
                <a:spcPct val="108600"/>
              </a:lnSpc>
              <a:spcBef>
                <a:spcPts val="204"/>
              </a:spcBef>
              <a:buFont typeface="Wingdings" pitchFamily="2" charset="2"/>
              <a:buChar char="Ø"/>
              <a:tabLst>
                <a:tab pos="240665" algn="l"/>
                <a:tab pos="241300" algn="l"/>
                <a:tab pos="1412875" algn="l"/>
                <a:tab pos="3104515" algn="l"/>
                <a:tab pos="3556000" algn="l"/>
                <a:tab pos="3960495" algn="l"/>
                <a:tab pos="4912995" algn="l"/>
                <a:tab pos="5321935" algn="l"/>
                <a:tab pos="5488305" algn="l"/>
                <a:tab pos="6605905" algn="l"/>
                <a:tab pos="8126095" algn="l"/>
                <a:tab pos="8684895" algn="l"/>
              </a:tabLst>
            </a:pPr>
            <a:r>
              <a:rPr sz="2000" b="1" spc="-15" dirty="0" smtClean="0">
                <a:solidFill>
                  <a:srgbClr val="002060"/>
                </a:solidFill>
                <a:cs typeface="Carlito"/>
              </a:rPr>
              <a:t>PER</a:t>
            </a:r>
            <a:r>
              <a:rPr sz="2000" b="1" spc="455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40" dirty="0">
                <a:solidFill>
                  <a:srgbClr val="002060"/>
                </a:solidFill>
                <a:cs typeface="Carlito"/>
              </a:rPr>
              <a:t>QUANTO</a:t>
            </a:r>
            <a:r>
              <a:rPr sz="2000" b="1" spc="459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CONCERNE	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LE	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SUPPLENZE	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BREVI</a:t>
            </a:r>
            <a:r>
              <a:rPr sz="2000" b="1" spc="455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E	</a:t>
            </a:r>
            <a:r>
              <a:rPr sz="2000" b="1" spc="-45" dirty="0">
                <a:solidFill>
                  <a:srgbClr val="002060"/>
                </a:solidFill>
                <a:cs typeface="Carlito"/>
              </a:rPr>
              <a:t>SALTUARIE,	</a:t>
            </a:r>
            <a:r>
              <a:rPr sz="2000" b="1" spc="-10" dirty="0" smtClean="0">
                <a:solidFill>
                  <a:srgbClr val="002060"/>
                </a:solidFill>
                <a:cs typeface="Carlito"/>
              </a:rPr>
              <a:t>LE</a:t>
            </a:r>
            <a:r>
              <a:rPr lang="it-IT" sz="2000" b="1" spc="-1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5" dirty="0" smtClean="0">
                <a:solidFill>
                  <a:srgbClr val="002060"/>
                </a:solidFill>
                <a:cs typeface="Carlito"/>
              </a:rPr>
              <a:t>S</a:t>
            </a:r>
            <a:r>
              <a:rPr sz="2000" b="1" spc="-10" dirty="0" smtClean="0">
                <a:solidFill>
                  <a:srgbClr val="002060"/>
                </a:solidFill>
                <a:cs typeface="Carlito"/>
              </a:rPr>
              <a:t>C</a:t>
            </a:r>
            <a:r>
              <a:rPr sz="2000" b="1" spc="-5" dirty="0" smtClean="0">
                <a:solidFill>
                  <a:srgbClr val="002060"/>
                </a:solidFill>
                <a:cs typeface="Carlito"/>
              </a:rPr>
              <a:t>U</a:t>
            </a:r>
            <a:r>
              <a:rPr sz="2000" b="1" spc="-20" dirty="0" smtClean="0">
                <a:solidFill>
                  <a:srgbClr val="002060"/>
                </a:solidFill>
                <a:cs typeface="Carlito"/>
              </a:rPr>
              <a:t>O</a:t>
            </a:r>
            <a:r>
              <a:rPr sz="2000" b="1" spc="-10" dirty="0" smtClean="0">
                <a:solidFill>
                  <a:srgbClr val="002060"/>
                </a:solidFill>
                <a:cs typeface="Carlito"/>
              </a:rPr>
              <a:t>L</a:t>
            </a:r>
            <a:r>
              <a:rPr sz="2000" b="1" dirty="0" smtClean="0">
                <a:solidFill>
                  <a:srgbClr val="002060"/>
                </a:solidFill>
                <a:cs typeface="Carlito"/>
              </a:rPr>
              <a:t>E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	</a:t>
            </a:r>
            <a:r>
              <a:rPr sz="2000" b="1" spc="-10" dirty="0" smtClean="0">
                <a:solidFill>
                  <a:srgbClr val="002060"/>
                </a:solidFill>
                <a:cs typeface="Carlito"/>
              </a:rPr>
              <a:t>D</a:t>
            </a:r>
            <a:r>
              <a:rPr sz="2000" b="1" spc="-40" dirty="0" smtClean="0">
                <a:solidFill>
                  <a:srgbClr val="002060"/>
                </a:solidFill>
                <a:cs typeface="Carlito"/>
              </a:rPr>
              <a:t>O</a:t>
            </a:r>
            <a:r>
              <a:rPr sz="2000" b="1" spc="-5" dirty="0" smtClean="0">
                <a:solidFill>
                  <a:srgbClr val="002060"/>
                </a:solidFill>
                <a:cs typeface="Carlito"/>
              </a:rPr>
              <a:t>V</a:t>
            </a:r>
            <a:r>
              <a:rPr sz="2000" b="1" dirty="0" smtClean="0">
                <a:solidFill>
                  <a:srgbClr val="002060"/>
                </a:solidFill>
                <a:cs typeface="Carlito"/>
              </a:rPr>
              <a:t>R</a:t>
            </a:r>
            <a:r>
              <a:rPr sz="2000" b="1" spc="-30" dirty="0" smtClean="0">
                <a:solidFill>
                  <a:srgbClr val="002060"/>
                </a:solidFill>
                <a:cs typeface="Carlito"/>
              </a:rPr>
              <a:t>A</a:t>
            </a:r>
            <a:r>
              <a:rPr sz="2000" b="1" spc="-15" dirty="0" smtClean="0">
                <a:solidFill>
                  <a:srgbClr val="002060"/>
                </a:solidFill>
                <a:cs typeface="Carlito"/>
              </a:rPr>
              <a:t>N</a:t>
            </a:r>
            <a:r>
              <a:rPr sz="2000" b="1" spc="-20" dirty="0" smtClean="0">
                <a:solidFill>
                  <a:srgbClr val="002060"/>
                </a:solidFill>
                <a:cs typeface="Carlito"/>
              </a:rPr>
              <a:t>N</a:t>
            </a:r>
            <a:r>
              <a:rPr sz="2000" b="1" dirty="0" smtClean="0">
                <a:solidFill>
                  <a:srgbClr val="002060"/>
                </a:solidFill>
                <a:cs typeface="Carlito"/>
              </a:rPr>
              <a:t>O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spc="-35" dirty="0" smtClean="0">
                <a:solidFill>
                  <a:srgbClr val="002060"/>
                </a:solidFill>
                <a:cs typeface="Carlito"/>
              </a:rPr>
              <a:t>AVVALERSI DEL SISTEMA INFORMATIVO DEL </a:t>
            </a:r>
            <a:r>
              <a:rPr lang="it-IT" sz="2000" b="1" spc="-35" dirty="0" smtClean="0">
                <a:solidFill>
                  <a:srgbClr val="002060"/>
                </a:solidFill>
                <a:cs typeface="Carlito"/>
              </a:rPr>
              <a:t>MINISTERO, </a:t>
            </a:r>
            <a:r>
              <a:rPr lang="it-IT" sz="2000" b="1" spc="-35" dirty="0" smtClean="0">
                <a:solidFill>
                  <a:srgbClr val="002060"/>
                </a:solidFill>
                <a:cs typeface="Carlito"/>
              </a:rPr>
              <a:t>PER CUI, NOMINERANNO </a:t>
            </a:r>
            <a:r>
              <a:rPr sz="2000" b="1" spc="-10" dirty="0" smtClean="0">
                <a:solidFill>
                  <a:srgbClr val="002060"/>
                </a:solidFill>
                <a:cs typeface="Carlito"/>
              </a:rPr>
              <a:t>SCORRENDO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LA </a:t>
            </a:r>
            <a:r>
              <a:rPr lang="it-IT" sz="2000" b="1" spc="-5" dirty="0" smtClean="0">
                <a:solidFill>
                  <a:srgbClr val="002060"/>
                </a:solidFill>
                <a:cs typeface="Carlito"/>
              </a:rPr>
              <a:t>G</a:t>
            </a:r>
            <a:r>
              <a:rPr sz="2000" b="1" spc="-50" dirty="0" smtClean="0">
                <a:solidFill>
                  <a:srgbClr val="002060"/>
                </a:solidFill>
                <a:cs typeface="Carlito"/>
              </a:rPr>
              <a:t>RADUATORIA</a:t>
            </a:r>
            <a:r>
              <a:rPr lang="it-IT" sz="2000" b="1" spc="-50" dirty="0" smtClean="0">
                <a:solidFill>
                  <a:srgbClr val="002060"/>
                </a:solidFill>
                <a:cs typeface="Carlito"/>
              </a:rPr>
              <a:t>. </a:t>
            </a:r>
            <a:r>
              <a:rPr sz="2000" b="1" dirty="0" smtClean="0">
                <a:solidFill>
                  <a:srgbClr val="002060"/>
                </a:solidFill>
                <a:cs typeface="Carlito"/>
              </a:rPr>
              <a:t>I </a:t>
            </a:r>
            <a:r>
              <a:rPr sz="2000" b="1" spc="-10" dirty="0" smtClean="0">
                <a:solidFill>
                  <a:srgbClr val="002060"/>
                </a:solidFill>
                <a:cs typeface="Carlito"/>
              </a:rPr>
              <a:t>DOCENTI</a:t>
            </a:r>
            <a:r>
              <a:rPr lang="it-IT" sz="2000" b="1" spc="-10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spc="-10" dirty="0" smtClean="0">
                <a:solidFill>
                  <a:srgbClr val="002060"/>
                </a:solidFill>
                <a:cs typeface="Carlito"/>
              </a:rPr>
              <a:t>CON ORARIO INFERIORE A CATTEDRA,  HANNO, A PRESCINDERE DA TUTTO, </a:t>
            </a:r>
            <a:r>
              <a:rPr lang="it-IT" sz="2000" b="1" spc="-30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spc="-30" dirty="0" smtClean="0">
                <a:solidFill>
                  <a:srgbClr val="002060"/>
                </a:solidFill>
                <a:cs typeface="Carlito"/>
              </a:rPr>
              <a:t>DIRITTO AL COMPLETAMENTO PRIMA </a:t>
            </a:r>
            <a:r>
              <a:rPr lang="it-IT" sz="2000" b="1" spc="-30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000" b="1" spc="-30" dirty="0" smtClean="0">
                <a:solidFill>
                  <a:srgbClr val="002060"/>
                </a:solidFill>
                <a:cs typeface="Carlito"/>
              </a:rPr>
              <a:t> PROCEDERE AL </a:t>
            </a:r>
            <a:r>
              <a:rPr lang="it-IT" sz="2000" b="1" spc="-30" dirty="0" smtClean="0">
                <a:solidFill>
                  <a:srgbClr val="002060"/>
                </a:solidFill>
                <a:cs typeface="Carlito"/>
              </a:rPr>
              <a:t>CONFERIMENTO </a:t>
            </a:r>
            <a:r>
              <a:rPr lang="it-IT" sz="2000" b="1" spc="-30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000" b="1" spc="-30" dirty="0" smtClean="0">
                <a:solidFill>
                  <a:srgbClr val="002060"/>
                </a:solidFill>
                <a:cs typeface="Carlito"/>
              </a:rPr>
              <a:t> NOMINE  </a:t>
            </a:r>
            <a:r>
              <a:rPr lang="it-IT" sz="2000" b="1" spc="-30" dirty="0" smtClean="0">
                <a:solidFill>
                  <a:srgbClr val="002060"/>
                </a:solidFill>
                <a:cs typeface="Carlito"/>
              </a:rPr>
              <a:t>AD ALTRI DOCENTI IN GRADUATORIA. </a:t>
            </a:r>
            <a:endParaRPr lang="it-IT" sz="2000" b="1" spc="-30" dirty="0" smtClean="0">
              <a:solidFill>
                <a:srgbClr val="002060"/>
              </a:solidFill>
              <a:cs typeface="Carlito"/>
            </a:endParaRPr>
          </a:p>
          <a:p>
            <a:pPr marL="236220" marR="5080" indent="-224154" algn="just">
              <a:lnSpc>
                <a:spcPct val="108600"/>
              </a:lnSpc>
              <a:spcBef>
                <a:spcPts val="204"/>
              </a:spcBef>
              <a:tabLst>
                <a:tab pos="240665" algn="l"/>
                <a:tab pos="241300" algn="l"/>
                <a:tab pos="1412875" algn="l"/>
                <a:tab pos="3104515" algn="l"/>
                <a:tab pos="3556000" algn="l"/>
                <a:tab pos="3960495" algn="l"/>
                <a:tab pos="4912995" algn="l"/>
                <a:tab pos="5321935" algn="l"/>
                <a:tab pos="5488305" algn="l"/>
                <a:tab pos="6605905" algn="l"/>
                <a:tab pos="8126095" algn="l"/>
                <a:tab pos="8684895" algn="l"/>
              </a:tabLst>
            </a:pPr>
            <a:endParaRPr lang="it-IT" sz="2000" b="1" spc="-55" dirty="0" smtClean="0">
              <a:solidFill>
                <a:srgbClr val="002060"/>
              </a:solidFill>
              <a:cs typeface="Carlito"/>
            </a:endParaRPr>
          </a:p>
          <a:p>
            <a:pPr marL="236220" marR="5080" indent="-224154" algn="just">
              <a:lnSpc>
                <a:spcPct val="108600"/>
              </a:lnSpc>
              <a:spcBef>
                <a:spcPts val="204"/>
              </a:spcBef>
              <a:buFont typeface="Wingdings" pitchFamily="2" charset="2"/>
              <a:buChar char="Ø"/>
              <a:tabLst>
                <a:tab pos="240665" algn="l"/>
                <a:tab pos="241300" algn="l"/>
                <a:tab pos="1412875" algn="l"/>
                <a:tab pos="3104515" algn="l"/>
                <a:tab pos="3556000" algn="l"/>
                <a:tab pos="3960495" algn="l"/>
                <a:tab pos="4912995" algn="l"/>
                <a:tab pos="5321935" algn="l"/>
                <a:tab pos="5488305" algn="l"/>
                <a:tab pos="6605905" algn="l"/>
                <a:tab pos="8126095" algn="l"/>
                <a:tab pos="8684895" algn="l"/>
              </a:tabLst>
            </a:pPr>
            <a:r>
              <a:rPr sz="2000" b="1" spc="-15" dirty="0" smtClean="0">
                <a:solidFill>
                  <a:srgbClr val="002060"/>
                </a:solidFill>
                <a:cs typeface="Carlito"/>
              </a:rPr>
              <a:t>PER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SUPPLENZE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BREVI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E </a:t>
            </a:r>
            <a:r>
              <a:rPr sz="2000" b="1" spc="-45" dirty="0">
                <a:solidFill>
                  <a:srgbClr val="002060"/>
                </a:solidFill>
                <a:cs typeface="Carlito"/>
              </a:rPr>
              <a:t>SALTUARIE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SUPERIORI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A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30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GIORNI,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LA 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CONVOCAZIONE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DEVE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ESSERE </a:t>
            </a:r>
            <a:r>
              <a:rPr sz="2000" b="1" spc="-50" dirty="0">
                <a:solidFill>
                  <a:srgbClr val="002060"/>
                </a:solidFill>
                <a:cs typeface="Carlito"/>
              </a:rPr>
              <a:t>EFFETTUATA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CON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ALMENO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24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ORE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DI 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PREAVVISO</a:t>
            </a:r>
            <a:endParaRPr sz="2000" b="1" dirty="0">
              <a:solidFill>
                <a:srgbClr val="00206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114426"/>
            <a:ext cx="10452100" cy="11300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 algn="just">
              <a:lnSpc>
                <a:spcPct val="110000"/>
              </a:lnSpc>
              <a:spcBef>
                <a:spcPts val="100"/>
              </a:spcBef>
            </a:pPr>
            <a:r>
              <a:rPr lang="it-IT" sz="2200" dirty="0">
                <a:latin typeface="Carlito"/>
                <a:cs typeface="Carlito"/>
              </a:rPr>
              <a:t> </a:t>
            </a:r>
            <a:r>
              <a:rPr lang="it-IT" sz="2200" dirty="0" smtClean="0">
                <a:latin typeface="Carlito"/>
                <a:cs typeface="Carlito"/>
              </a:rPr>
              <a:t>   </a:t>
            </a:r>
            <a:r>
              <a:rPr sz="2200" b="1" spc="-15" dirty="0" smtClean="0">
                <a:solidFill>
                  <a:srgbClr val="002060"/>
                </a:solidFill>
                <a:cs typeface="Carlito"/>
              </a:rPr>
              <a:t>LA </a:t>
            </a:r>
            <a:r>
              <a:rPr sz="2200" b="1" spc="-30" dirty="0">
                <a:solidFill>
                  <a:srgbClr val="002060"/>
                </a:solidFill>
                <a:cs typeface="Carlito"/>
              </a:rPr>
              <a:t>RINUNCIA </a:t>
            </a:r>
            <a:r>
              <a:rPr sz="2200" b="1" spc="-20" dirty="0">
                <a:solidFill>
                  <a:srgbClr val="002060"/>
                </a:solidFill>
                <a:cs typeface="Carlito"/>
              </a:rPr>
              <a:t>AD </a:t>
            </a:r>
            <a:r>
              <a:rPr sz="2200" b="1" spc="-30" dirty="0">
                <a:solidFill>
                  <a:srgbClr val="002060"/>
                </a:solidFill>
                <a:cs typeface="Carlito"/>
              </a:rPr>
              <a:t>UNA </a:t>
            </a:r>
            <a:r>
              <a:rPr sz="2200" b="1" spc="-55" dirty="0">
                <a:solidFill>
                  <a:srgbClr val="002060"/>
                </a:solidFill>
                <a:cs typeface="Carlito"/>
              </a:rPr>
              <a:t>PROPOSTA </a:t>
            </a:r>
            <a:r>
              <a:rPr sz="2200" b="1" spc="-20" dirty="0">
                <a:solidFill>
                  <a:srgbClr val="002060"/>
                </a:solidFill>
                <a:cs typeface="Carlito"/>
              </a:rPr>
              <a:t>DI </a:t>
            </a:r>
            <a:r>
              <a:rPr sz="2200" b="1" spc="-35" dirty="0">
                <a:solidFill>
                  <a:srgbClr val="002060"/>
                </a:solidFill>
                <a:cs typeface="Carlito"/>
              </a:rPr>
              <a:t>NOMINA </a:t>
            </a:r>
            <a:r>
              <a:rPr sz="2200" b="1" spc="-25" dirty="0">
                <a:solidFill>
                  <a:srgbClr val="002060"/>
                </a:solidFill>
                <a:cs typeface="Carlito"/>
              </a:rPr>
              <a:t>DALLE </a:t>
            </a:r>
            <a:r>
              <a:rPr sz="2200" b="1" spc="-30" dirty="0">
                <a:solidFill>
                  <a:srgbClr val="002060"/>
                </a:solidFill>
                <a:cs typeface="Carlito"/>
              </a:rPr>
              <a:t>GAE </a:t>
            </a:r>
            <a:r>
              <a:rPr sz="2200" b="1" dirty="0">
                <a:solidFill>
                  <a:srgbClr val="002060"/>
                </a:solidFill>
                <a:cs typeface="Carlito"/>
              </a:rPr>
              <a:t>O </a:t>
            </a:r>
            <a:r>
              <a:rPr sz="2200" b="1" spc="-25" dirty="0">
                <a:solidFill>
                  <a:srgbClr val="002060"/>
                </a:solidFill>
                <a:cs typeface="Carlito"/>
              </a:rPr>
              <a:t>DA </a:t>
            </a:r>
            <a:r>
              <a:rPr sz="2200" b="1" spc="-35" dirty="0">
                <a:solidFill>
                  <a:srgbClr val="002060"/>
                </a:solidFill>
                <a:cs typeface="Carlito"/>
              </a:rPr>
              <a:t>GPS  </a:t>
            </a:r>
            <a:r>
              <a:rPr lang="it-IT" sz="2200" b="1" spc="-35" dirty="0" smtClean="0">
                <a:solidFill>
                  <a:srgbClr val="002060"/>
                </a:solidFill>
                <a:cs typeface="Carlito"/>
              </a:rPr>
              <a:t>  </a:t>
            </a:r>
            <a:r>
              <a:rPr sz="2200" b="1" spc="-45" dirty="0" smtClean="0">
                <a:solidFill>
                  <a:srgbClr val="002060"/>
                </a:solidFill>
                <a:cs typeface="Carlito"/>
              </a:rPr>
              <a:t>COMPORTA </a:t>
            </a:r>
            <a:r>
              <a:rPr sz="2200" b="1" spc="-5" dirty="0">
                <a:solidFill>
                  <a:srgbClr val="002060"/>
                </a:solidFill>
                <a:cs typeface="Carlito"/>
              </a:rPr>
              <a:t>LA </a:t>
            </a:r>
            <a:r>
              <a:rPr sz="2200" b="1" spc="-35" dirty="0">
                <a:solidFill>
                  <a:srgbClr val="002060"/>
                </a:solidFill>
                <a:cs typeface="Carlito"/>
              </a:rPr>
              <a:t>PERDITA </a:t>
            </a:r>
            <a:r>
              <a:rPr sz="2200" b="1" spc="-5" dirty="0">
                <a:solidFill>
                  <a:srgbClr val="002060"/>
                </a:solidFill>
                <a:cs typeface="Carlito"/>
              </a:rPr>
              <a:t>DELLA </a:t>
            </a:r>
            <a:r>
              <a:rPr sz="2200" b="1" spc="-25" dirty="0">
                <a:solidFill>
                  <a:srgbClr val="002060"/>
                </a:solidFill>
                <a:cs typeface="Carlito"/>
              </a:rPr>
              <a:t>POSSIBILITÀ </a:t>
            </a:r>
            <a:r>
              <a:rPr sz="2200" b="1" dirty="0">
                <a:solidFill>
                  <a:srgbClr val="002060"/>
                </a:solidFill>
                <a:cs typeface="Carlito"/>
              </a:rPr>
              <a:t>DI </a:t>
            </a:r>
            <a:r>
              <a:rPr sz="2200" b="1" spc="-20" dirty="0">
                <a:solidFill>
                  <a:srgbClr val="002060"/>
                </a:solidFill>
                <a:cs typeface="Carlito"/>
              </a:rPr>
              <a:t>CONSEGUIRE UNA  </a:t>
            </a:r>
            <a:r>
              <a:rPr sz="2200" b="1" spc="-15" dirty="0">
                <a:solidFill>
                  <a:srgbClr val="002060"/>
                </a:solidFill>
                <a:cs typeface="Carlito"/>
              </a:rPr>
              <a:t>SUPPLENZA </a:t>
            </a:r>
            <a:r>
              <a:rPr sz="2200" b="1" spc="-10" dirty="0">
                <a:solidFill>
                  <a:srgbClr val="002060"/>
                </a:solidFill>
                <a:cs typeface="Carlito"/>
              </a:rPr>
              <a:t>SULLE </a:t>
            </a:r>
            <a:r>
              <a:rPr sz="2200" b="1" spc="-20" dirty="0">
                <a:solidFill>
                  <a:srgbClr val="002060"/>
                </a:solidFill>
                <a:cs typeface="Carlito"/>
              </a:rPr>
              <a:t>BASE </a:t>
            </a:r>
            <a:r>
              <a:rPr sz="2200" b="1" spc="-5" dirty="0">
                <a:solidFill>
                  <a:srgbClr val="002060"/>
                </a:solidFill>
                <a:cs typeface="Carlito"/>
              </a:rPr>
              <a:t>DELLE </a:t>
            </a:r>
            <a:r>
              <a:rPr sz="2200" b="1" spc="-10" dirty="0">
                <a:solidFill>
                  <a:srgbClr val="002060"/>
                </a:solidFill>
                <a:cs typeface="Carlito"/>
              </a:rPr>
              <a:t>STESSE</a:t>
            </a:r>
            <a:r>
              <a:rPr sz="2200" b="1" spc="45" dirty="0">
                <a:solidFill>
                  <a:srgbClr val="002060"/>
                </a:solidFill>
                <a:cs typeface="Carlito"/>
              </a:rPr>
              <a:t> </a:t>
            </a:r>
            <a:r>
              <a:rPr sz="2200" b="1" spc="-45" dirty="0" smtClean="0">
                <a:solidFill>
                  <a:srgbClr val="002060"/>
                </a:solidFill>
                <a:cs typeface="Carlito"/>
              </a:rPr>
              <a:t>GRADUATORIE</a:t>
            </a:r>
            <a:r>
              <a:rPr lang="it-IT" sz="2200" b="1" spc="-45" dirty="0" smtClean="0">
                <a:solidFill>
                  <a:srgbClr val="002060"/>
                </a:solidFill>
                <a:cs typeface="Carlito"/>
              </a:rPr>
              <a:t> PROVINCIALI</a:t>
            </a:r>
            <a:endParaRPr sz="2200" b="1" dirty="0">
              <a:solidFill>
                <a:srgbClr val="002060"/>
              </a:solidFill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2333626"/>
            <a:ext cx="10452100" cy="11300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 algn="just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695960" algn="l"/>
                <a:tab pos="857250" algn="l"/>
                <a:tab pos="2052955" algn="l"/>
                <a:tab pos="3815715" algn="l"/>
                <a:tab pos="4692650" algn="l"/>
                <a:tab pos="7014845" algn="l"/>
                <a:tab pos="7519034" algn="l"/>
                <a:tab pos="8169275" algn="l"/>
                <a:tab pos="8530590" algn="l"/>
              </a:tabLst>
            </a:pPr>
            <a:r>
              <a:rPr lang="it-IT" sz="2200" dirty="0">
                <a:latin typeface="Carlito"/>
                <a:cs typeface="Carlito"/>
              </a:rPr>
              <a:t> </a:t>
            </a:r>
            <a:r>
              <a:rPr lang="it-IT" sz="2200" dirty="0" smtClean="0">
                <a:latin typeface="Carlito"/>
                <a:cs typeface="Carlito"/>
              </a:rPr>
              <a:t>   </a:t>
            </a:r>
            <a:r>
              <a:rPr sz="2200" b="1" spc="-30" dirty="0" smtClean="0">
                <a:solidFill>
                  <a:srgbClr val="002060"/>
                </a:solidFill>
                <a:cs typeface="Carlito"/>
              </a:rPr>
              <a:t>LA	MANCATA	</a:t>
            </a:r>
            <a:r>
              <a:rPr lang="it-IT" sz="2200" b="1" spc="-3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200" b="1" spc="-30" dirty="0" smtClean="0">
                <a:solidFill>
                  <a:srgbClr val="002060"/>
                </a:solidFill>
                <a:cs typeface="Carlito"/>
              </a:rPr>
              <a:t>ASSUNZIONE,</a:t>
            </a:r>
            <a:r>
              <a:rPr lang="it-IT" sz="2200" b="1" spc="-3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200" b="1" spc="-30" dirty="0" smtClean="0">
                <a:solidFill>
                  <a:srgbClr val="002060"/>
                </a:solidFill>
                <a:cs typeface="Carlito"/>
              </a:rPr>
              <a:t>DOPO</a:t>
            </a:r>
            <a:r>
              <a:rPr lang="it-IT" sz="2200" b="1" spc="-30" dirty="0">
                <a:solidFill>
                  <a:srgbClr val="002060"/>
                </a:solidFill>
                <a:cs typeface="Carlito"/>
              </a:rPr>
              <a:t> </a:t>
            </a:r>
            <a:r>
              <a:rPr sz="2200" b="1" spc="-30" dirty="0" smtClean="0">
                <a:solidFill>
                  <a:srgbClr val="002060"/>
                </a:solidFill>
                <a:cs typeface="Carlito"/>
              </a:rPr>
              <a:t>UN’ACCETTAZIONE	DA</a:t>
            </a:r>
            <a:r>
              <a:rPr lang="it-IT" sz="2200" b="1" spc="-3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200" b="1" spc="-30" dirty="0" smtClean="0">
                <a:solidFill>
                  <a:srgbClr val="002060"/>
                </a:solidFill>
                <a:cs typeface="Carlito"/>
              </a:rPr>
              <a:t>GAE	O</a:t>
            </a:r>
            <a:r>
              <a:rPr lang="it-IT" sz="2200" b="1" spc="-3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200" b="1" spc="-30" dirty="0" smtClean="0">
                <a:solidFill>
                  <a:srgbClr val="002060"/>
                </a:solidFill>
                <a:cs typeface="Carlito"/>
              </a:rPr>
              <a:t>DA  GPS</a:t>
            </a:r>
            <a:r>
              <a:rPr lang="it-IT" sz="2200" b="1" spc="-30" dirty="0" smtClean="0">
                <a:solidFill>
                  <a:srgbClr val="002060"/>
                </a:solidFill>
                <a:cs typeface="Carlito"/>
              </a:rPr>
              <a:t>, ANCHE SE EFFETTUATO </a:t>
            </a:r>
            <a:r>
              <a:rPr lang="it-IT" sz="2200" b="1" spc="-30" dirty="0" err="1" smtClean="0">
                <a:solidFill>
                  <a:srgbClr val="002060"/>
                </a:solidFill>
                <a:cs typeface="Carlito"/>
              </a:rPr>
              <a:t>D’UFFICIO</a:t>
            </a:r>
            <a:r>
              <a:rPr lang="it-IT" sz="2200" b="1" spc="-30" dirty="0" smtClean="0">
                <a:solidFill>
                  <a:srgbClr val="002060"/>
                </a:solidFill>
                <a:cs typeface="Carlito"/>
              </a:rPr>
              <a:t>, DETERMINA L’IMPOSSIBILITA’ </a:t>
            </a:r>
            <a:r>
              <a:rPr lang="it-IT" sz="2200" b="1" spc="-30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200" b="1" spc="-30" dirty="0" smtClean="0">
                <a:solidFill>
                  <a:srgbClr val="002060"/>
                </a:solidFill>
                <a:cs typeface="Carlito"/>
              </a:rPr>
              <a:t> POTER OTTENERE ULTERIORI  NOMINE </a:t>
            </a:r>
            <a:endParaRPr sz="2200" b="1" spc="-30" dirty="0">
              <a:solidFill>
                <a:srgbClr val="002060"/>
              </a:solidFill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0" y="3636774"/>
            <a:ext cx="10375900" cy="33193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41300" algn="just">
              <a:lnSpc>
                <a:spcPct val="100000"/>
              </a:lnSpc>
              <a:spcBef>
                <a:spcPts val="540"/>
              </a:spcBef>
            </a:pPr>
            <a:r>
              <a:rPr sz="2200" b="1" spc="-30" dirty="0">
                <a:solidFill>
                  <a:srgbClr val="002060"/>
                </a:solidFill>
                <a:cs typeface="Carlito"/>
              </a:rPr>
              <a:t>L’ABBANDONO DEL SERVIZIO DOPO UN’ACCETTAZIONE DA GAE O DA GPS  COMPORTA LA PERDITA DEL DIRITTO DI CONSEGUIRE SUPPLENZE PER  QUALUNQUE TIPO DI INSEGNAMENTO</a:t>
            </a:r>
          </a:p>
          <a:p>
            <a:pPr marL="240665" marR="5080" indent="-228600" algn="just">
              <a:lnSpc>
                <a:spcPct val="110000"/>
              </a:lnSpc>
              <a:tabLst>
                <a:tab pos="241935" algn="l"/>
              </a:tabLst>
            </a:pPr>
            <a:r>
              <a:rPr lang="it-IT" sz="2200" b="1" spc="-30" dirty="0">
                <a:solidFill>
                  <a:srgbClr val="002060"/>
                </a:solidFill>
                <a:cs typeface="Carlito"/>
              </a:rPr>
              <a:t>   </a:t>
            </a:r>
            <a:r>
              <a:rPr lang="it-IT" sz="2200" b="1" spc="-3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200" b="1" spc="-30" dirty="0" smtClean="0">
                <a:solidFill>
                  <a:srgbClr val="002060"/>
                </a:solidFill>
                <a:cs typeface="Carlito"/>
              </a:rPr>
              <a:t>PER </a:t>
            </a:r>
            <a:r>
              <a:rPr sz="2200" b="1" spc="-30" dirty="0">
                <a:solidFill>
                  <a:srgbClr val="002060"/>
                </a:solidFill>
                <a:cs typeface="Carlito"/>
              </a:rPr>
              <a:t>QUANTO CONCERNE LE NOMINE DA GRADUATORIA DI ISTITUTO, LE  SANZIONI SONO LE STESSE RISPETTO AD UNA MANCATA ASSUNZIONE O AD  UN ABBANDONO DI SERVIZIO. </a:t>
            </a:r>
            <a:endParaRPr lang="it-IT" sz="2200" b="1" spc="-30" dirty="0" smtClean="0">
              <a:solidFill>
                <a:srgbClr val="002060"/>
              </a:solidFill>
              <a:cs typeface="Carlito"/>
            </a:endParaRPr>
          </a:p>
          <a:p>
            <a:pPr marL="240665" marR="5080" indent="-228600" algn="just">
              <a:lnSpc>
                <a:spcPct val="110000"/>
              </a:lnSpc>
              <a:tabLst>
                <a:tab pos="241935" algn="l"/>
              </a:tabLst>
            </a:pPr>
            <a:r>
              <a:rPr lang="it-IT" sz="2200" b="1" spc="-30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200" b="1" spc="-30" dirty="0" smtClean="0">
                <a:solidFill>
                  <a:srgbClr val="002060"/>
                </a:solidFill>
                <a:cs typeface="Carlito"/>
              </a:rPr>
              <a:t>   </a:t>
            </a:r>
            <a:r>
              <a:rPr sz="2200" b="1" spc="-30" dirty="0" smtClean="0">
                <a:solidFill>
                  <a:srgbClr val="002060"/>
                </a:solidFill>
                <a:cs typeface="Carlito"/>
              </a:rPr>
              <a:t>PER </a:t>
            </a:r>
            <a:r>
              <a:rPr sz="2200" b="1" spc="-30" dirty="0">
                <a:solidFill>
                  <a:srgbClr val="002060"/>
                </a:solidFill>
                <a:cs typeface="Carlito"/>
              </a:rPr>
              <a:t>UNA RINUNCIA INVECE, LA PERDITA DEL  DIRITTO AD ESSERE CHIAMATI DA QUELLA GRADUATORIA, SI APPLICA SOLO  AI SOGGETTI </a:t>
            </a:r>
            <a:r>
              <a:rPr lang="it-IT" sz="2200" b="1" spc="-30" dirty="0" smtClean="0">
                <a:solidFill>
                  <a:srgbClr val="002060"/>
                </a:solidFill>
                <a:cs typeface="Carlito"/>
              </a:rPr>
              <a:t>DISOCCUPATI AL MOMENTO DELLA NOMINA</a:t>
            </a:r>
            <a:endParaRPr sz="2200" b="1" spc="-30" dirty="0">
              <a:solidFill>
                <a:srgbClr val="00206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214501"/>
            <a:ext cx="10528300" cy="54784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6854" marR="5080" indent="-224790" algn="just">
              <a:lnSpc>
                <a:spcPct val="11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lang="it-IT" sz="2000" b="1" spc="-15" dirty="0" smtClean="0">
                <a:solidFill>
                  <a:srgbClr val="002060"/>
                </a:solidFill>
                <a:cs typeface="Carlito"/>
              </a:rPr>
              <a:t>   A) </a:t>
            </a:r>
            <a:r>
              <a:rPr sz="2000" b="1" spc="-15" dirty="0" smtClean="0">
                <a:solidFill>
                  <a:srgbClr val="002060"/>
                </a:solidFill>
                <a:cs typeface="Carlito"/>
              </a:rPr>
              <a:t>IL </a:t>
            </a:r>
            <a:r>
              <a:rPr sz="2000" b="1" spc="-20" dirty="0" smtClean="0">
                <a:solidFill>
                  <a:srgbClr val="002060"/>
                </a:solidFill>
                <a:cs typeface="Carlito"/>
              </a:rPr>
              <a:t>SERVIZIO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PUÒ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ESSERE </a:t>
            </a:r>
            <a:r>
              <a:rPr sz="2000" b="1" spc="-55" dirty="0">
                <a:solidFill>
                  <a:srgbClr val="002060"/>
                </a:solidFill>
                <a:cs typeface="Carlito"/>
              </a:rPr>
              <a:t>DICHIARATO </a:t>
            </a:r>
            <a:r>
              <a:rPr sz="2000" b="1" spc="-30" dirty="0">
                <a:solidFill>
                  <a:srgbClr val="002060"/>
                </a:solidFill>
                <a:cs typeface="Carlito"/>
              </a:rPr>
              <a:t>UNA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SOLA </a:t>
            </a:r>
            <a:r>
              <a:rPr sz="2000" b="1" spc="-95" dirty="0">
                <a:solidFill>
                  <a:srgbClr val="002060"/>
                </a:solidFill>
                <a:cs typeface="Carlito"/>
              </a:rPr>
              <a:t>VOLTA, 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PER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OGNI </a:t>
            </a:r>
            <a:r>
              <a:rPr sz="2000" b="1" spc="-60" dirty="0">
                <a:solidFill>
                  <a:srgbClr val="002060"/>
                </a:solidFill>
                <a:cs typeface="Carlito"/>
              </a:rPr>
              <a:t>GRADUATORIA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DI </a:t>
            </a:r>
            <a:r>
              <a:rPr sz="2000" b="1" spc="-35" dirty="0">
                <a:solidFill>
                  <a:srgbClr val="002060"/>
                </a:solidFill>
                <a:cs typeface="Carlito"/>
              </a:rPr>
              <a:t>INSERIMENTO,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COME SPECIFICO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O </a:t>
            </a:r>
            <a:r>
              <a:rPr sz="2000" b="1" spc="-15" dirty="0" smtClean="0">
                <a:solidFill>
                  <a:srgbClr val="002060"/>
                </a:solidFill>
                <a:cs typeface="Carlito"/>
              </a:rPr>
              <a:t>ASPECIFICO</a:t>
            </a:r>
            <a:r>
              <a:rPr sz="2000" b="1" spc="-7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CON</a:t>
            </a:r>
            <a:r>
              <a:rPr sz="2000" b="1" spc="-10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IL</a:t>
            </a:r>
            <a:r>
              <a:rPr sz="2000" b="1" spc="-8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LIMITE</a:t>
            </a:r>
            <a:r>
              <a:rPr sz="2000" b="1" spc="-85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MASSIMO</a:t>
            </a:r>
            <a:r>
              <a:rPr sz="2000" b="1" spc="-75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DI</a:t>
            </a:r>
            <a:r>
              <a:rPr sz="2000" b="1" spc="-8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12</a:t>
            </a:r>
            <a:r>
              <a:rPr sz="2000" b="1" spc="-9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(</a:t>
            </a:r>
            <a:r>
              <a:rPr sz="2000" b="1" spc="-9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6</a:t>
            </a:r>
            <a:r>
              <a:rPr sz="2000" b="1" spc="-95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)</a:t>
            </a:r>
            <a:r>
              <a:rPr sz="2000" b="1" spc="-85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PUNTI</a:t>
            </a:r>
            <a:r>
              <a:rPr sz="2000" b="1" spc="-9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PER</a:t>
            </a:r>
            <a:r>
              <a:rPr sz="2000" b="1" spc="-10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OGNI</a:t>
            </a:r>
            <a:r>
              <a:rPr sz="2000" b="1" spc="-9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ANNO  </a:t>
            </a:r>
            <a:r>
              <a:rPr sz="2000" b="1" spc="-15" dirty="0" smtClean="0">
                <a:solidFill>
                  <a:srgbClr val="002060"/>
                </a:solidFill>
                <a:cs typeface="Carlito"/>
              </a:rPr>
              <a:t>SCOLASTICO</a:t>
            </a:r>
            <a:r>
              <a:rPr lang="it-IT" sz="2000" b="1" spc="-15" dirty="0" smtClean="0">
                <a:solidFill>
                  <a:srgbClr val="002060"/>
                </a:solidFill>
                <a:cs typeface="Carlito"/>
              </a:rPr>
              <a:t>. TALE DIVIETO, IN OGNI CASO, POTREBBE ESSERE SUSCETTIBILE </a:t>
            </a:r>
            <a:r>
              <a:rPr lang="it-IT" sz="2000" b="1" spc="-1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000" b="1" spc="-15" dirty="0" smtClean="0">
                <a:solidFill>
                  <a:srgbClr val="002060"/>
                </a:solidFill>
                <a:cs typeface="Carlito"/>
              </a:rPr>
              <a:t> CAMBIAMENTO NELLA STESURA DEFINITIVA DELL’ORDINANZA MINISTERIALE;</a:t>
            </a:r>
          </a:p>
          <a:p>
            <a:pPr marL="236854" marR="5080" indent="-224790" algn="just">
              <a:lnSpc>
                <a:spcPct val="110000"/>
              </a:lnSpc>
              <a:spcBef>
                <a:spcPts val="100"/>
              </a:spcBef>
              <a:tabLst>
                <a:tab pos="241300" algn="l"/>
              </a:tabLst>
            </a:pPr>
            <a:endParaRPr lang="it-IT" sz="2000" b="1" spc="-15" dirty="0" smtClean="0">
              <a:solidFill>
                <a:srgbClr val="002060"/>
              </a:solidFill>
              <a:cs typeface="Carlito"/>
            </a:endParaRPr>
          </a:p>
          <a:p>
            <a:pPr marL="236854" marR="5080" indent="-224790" algn="just">
              <a:lnSpc>
                <a:spcPct val="11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lang="it-IT" sz="2000" b="1" spc="-10" dirty="0" smtClean="0">
                <a:solidFill>
                  <a:srgbClr val="002060"/>
                </a:solidFill>
                <a:cs typeface="Carlito"/>
              </a:rPr>
              <a:t>    B) </a:t>
            </a:r>
            <a:r>
              <a:rPr sz="2000" b="1" spc="-10" dirty="0" smtClean="0">
                <a:solidFill>
                  <a:srgbClr val="002060"/>
                </a:solidFill>
                <a:cs typeface="Carlito"/>
              </a:rPr>
              <a:t>IL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SERVIZIO </a:t>
            </a:r>
            <a:r>
              <a:rPr sz="2000" b="1" spc="-65" dirty="0">
                <a:solidFill>
                  <a:srgbClr val="002060"/>
                </a:solidFill>
                <a:cs typeface="Carlito"/>
              </a:rPr>
              <a:t>PRESTATO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SU ORDINI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DI SCUOLA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DIVERSI, SU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RELIGIONE,  </a:t>
            </a:r>
            <a:r>
              <a:rPr lang="it-IT" sz="2000" b="1" spc="-5" dirty="0" smtClean="0">
                <a:solidFill>
                  <a:srgbClr val="002060"/>
                </a:solidFill>
                <a:cs typeface="Carlito"/>
              </a:rPr>
              <a:t>SU INSEGNAMENTO </a:t>
            </a:r>
            <a:r>
              <a:rPr sz="2000" b="1" spc="-5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65" dirty="0" smtClean="0">
                <a:solidFill>
                  <a:srgbClr val="002060"/>
                </a:solidFill>
                <a:cs typeface="Carlito"/>
              </a:rPr>
              <a:t>ALTERNATIV</a:t>
            </a:r>
            <a:r>
              <a:rPr lang="it-IT" sz="2000" b="1" spc="-65" dirty="0" smtClean="0">
                <a:solidFill>
                  <a:srgbClr val="002060"/>
                </a:solidFill>
                <a:cs typeface="Carlito"/>
              </a:rPr>
              <a:t>O ALLA RELIGIONE, </a:t>
            </a:r>
            <a:r>
              <a:rPr sz="2000" b="1" spc="-65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40" dirty="0">
                <a:solidFill>
                  <a:srgbClr val="002060"/>
                </a:solidFill>
                <a:cs typeface="Carlito"/>
              </a:rPr>
              <a:t>VALE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COME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SERVIZIO</a:t>
            </a:r>
            <a:r>
              <a:rPr sz="2000" b="1" spc="9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ASPECIFICO</a:t>
            </a:r>
            <a:endParaRPr sz="2000" b="1" dirty="0">
              <a:solidFill>
                <a:srgbClr val="002060"/>
              </a:solidFill>
              <a:cs typeface="Carlito"/>
            </a:endParaRPr>
          </a:p>
          <a:p>
            <a:pPr marL="239395" marR="6985" indent="-227329" algn="just">
              <a:lnSpc>
                <a:spcPct val="110000"/>
              </a:lnSpc>
              <a:tabLst>
                <a:tab pos="241300" algn="l"/>
              </a:tabLst>
            </a:pPr>
            <a:endParaRPr lang="it-IT" sz="2000" b="1" spc="-15" dirty="0" smtClean="0">
              <a:solidFill>
                <a:srgbClr val="002060"/>
              </a:solidFill>
              <a:cs typeface="Carlito"/>
            </a:endParaRPr>
          </a:p>
          <a:p>
            <a:pPr marL="239395" marR="6985" indent="-227329" algn="just">
              <a:lnSpc>
                <a:spcPct val="110000"/>
              </a:lnSpc>
              <a:tabLst>
                <a:tab pos="241300" algn="l"/>
              </a:tabLst>
            </a:pPr>
            <a:r>
              <a:rPr lang="it-IT" sz="2000" b="1" spc="-15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spc="-15" dirty="0" smtClean="0">
                <a:solidFill>
                  <a:srgbClr val="002060"/>
                </a:solidFill>
                <a:cs typeface="Carlito"/>
              </a:rPr>
              <a:t>   C) </a:t>
            </a:r>
            <a:r>
              <a:rPr sz="2000" b="1" spc="-15" dirty="0" smtClean="0">
                <a:solidFill>
                  <a:srgbClr val="002060"/>
                </a:solidFill>
                <a:cs typeface="Carlito"/>
              </a:rPr>
              <a:t>PER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LA </a:t>
            </a:r>
            <a:r>
              <a:rPr sz="2000" b="1" spc="-50" dirty="0">
                <a:solidFill>
                  <a:srgbClr val="002060"/>
                </a:solidFill>
                <a:cs typeface="Carlito"/>
              </a:rPr>
              <a:t>GRADUATORIA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SU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SOSTEGNO,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PER SERVIZIO SPECIFICO SI 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INTENDE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IL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SERVIZIO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SU </a:t>
            </a:r>
            <a:r>
              <a:rPr sz="2000" b="1" spc="-30" dirty="0">
                <a:solidFill>
                  <a:srgbClr val="002060"/>
                </a:solidFill>
                <a:cs typeface="Carlito"/>
              </a:rPr>
              <a:t>POSTO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DI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SOSTEGNO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NELLO STESSO  GRADO/ORDINE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DI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SCUOLA.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TUTTO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IL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RIMANENTE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SERVIZIO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(SU  </a:t>
            </a:r>
            <a:r>
              <a:rPr sz="2000" b="1" spc="-30" dirty="0">
                <a:solidFill>
                  <a:srgbClr val="002060"/>
                </a:solidFill>
                <a:cs typeface="Carlito"/>
              </a:rPr>
              <a:t>POSTO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COMUNE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O </a:t>
            </a:r>
            <a:r>
              <a:rPr sz="2000" b="1" spc="5" dirty="0">
                <a:solidFill>
                  <a:srgbClr val="002060"/>
                </a:solidFill>
                <a:cs typeface="Carlito"/>
              </a:rPr>
              <a:t>SU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SOSTEGNO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IN DIVERSO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GRADO/ORDINE)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VIENE  </a:t>
            </a:r>
            <a:r>
              <a:rPr sz="2000" b="1" spc="-35" dirty="0">
                <a:solidFill>
                  <a:srgbClr val="002060"/>
                </a:solidFill>
                <a:cs typeface="Carlito"/>
              </a:rPr>
              <a:t>CONSIDERATO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SERVIZIO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ASPECIFICO</a:t>
            </a:r>
            <a:endParaRPr sz="2000" b="1" dirty="0">
              <a:solidFill>
                <a:srgbClr val="002060"/>
              </a:solidFill>
              <a:cs typeface="Carlito"/>
            </a:endParaRPr>
          </a:p>
          <a:p>
            <a:pPr marL="241300" indent="-228600" algn="just">
              <a:lnSpc>
                <a:spcPct val="100000"/>
              </a:lnSpc>
              <a:spcBef>
                <a:spcPts val="285"/>
              </a:spcBef>
              <a:tabLst>
                <a:tab pos="241300" algn="l"/>
              </a:tabLst>
            </a:pP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    </a:t>
            </a:r>
          </a:p>
          <a:p>
            <a:pPr marL="241300" indent="-228600" algn="just">
              <a:lnSpc>
                <a:spcPct val="100000"/>
              </a:lnSpc>
              <a:spcBef>
                <a:spcPts val="285"/>
              </a:spcBef>
              <a:tabLst>
                <a:tab pos="241300" algn="l"/>
              </a:tabLst>
            </a:pPr>
            <a:r>
              <a:rPr lang="it-IT" sz="2000" b="1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  D) </a:t>
            </a:r>
            <a:r>
              <a:rPr sz="2000" b="1" dirty="0" smtClean="0">
                <a:solidFill>
                  <a:srgbClr val="002060"/>
                </a:solidFill>
                <a:cs typeface="Carlito"/>
              </a:rPr>
              <a:t>I </a:t>
            </a:r>
            <a:r>
              <a:rPr sz="2000" b="1" spc="-40" dirty="0">
                <a:solidFill>
                  <a:srgbClr val="002060"/>
                </a:solidFill>
                <a:cs typeface="Carlito"/>
              </a:rPr>
              <a:t>DIPLOMATI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MAGISTRALI </a:t>
            </a:r>
            <a:r>
              <a:rPr sz="2000" b="1" spc="-35" dirty="0">
                <a:solidFill>
                  <a:srgbClr val="002060"/>
                </a:solidFill>
                <a:cs typeface="Carlito"/>
              </a:rPr>
              <a:t>ATTUALMENTE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IN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RUOLO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CON</a:t>
            </a:r>
            <a:r>
              <a:rPr sz="2000" b="1" spc="10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60" dirty="0" smtClean="0">
                <a:solidFill>
                  <a:srgbClr val="002060"/>
                </a:solidFill>
                <a:cs typeface="Carlito"/>
              </a:rPr>
              <a:t>RISERVA</a:t>
            </a:r>
            <a:r>
              <a:rPr lang="it-IT" sz="2000" b="1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30" dirty="0" smtClean="0">
                <a:solidFill>
                  <a:srgbClr val="002060"/>
                </a:solidFill>
                <a:cs typeface="Carlito"/>
              </a:rPr>
              <a:t>POTRANNO</a:t>
            </a:r>
            <a:r>
              <a:rPr sz="2000" b="1" spc="-13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50" dirty="0">
                <a:solidFill>
                  <a:srgbClr val="002060"/>
                </a:solidFill>
                <a:cs typeface="Carlito"/>
              </a:rPr>
              <a:t>FAR</a:t>
            </a:r>
            <a:r>
              <a:rPr sz="2000" b="1" spc="-155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DOMANDA</a:t>
            </a:r>
            <a:r>
              <a:rPr sz="2000" b="1" spc="-165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DI</a:t>
            </a:r>
            <a:r>
              <a:rPr sz="2000" b="1" spc="-135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INSERIMENTO</a:t>
            </a:r>
            <a:r>
              <a:rPr sz="2000" b="1" spc="-114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CON</a:t>
            </a:r>
            <a:r>
              <a:rPr sz="2000" b="1" spc="-140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35" dirty="0">
                <a:solidFill>
                  <a:srgbClr val="002060"/>
                </a:solidFill>
                <a:cs typeface="Carlito"/>
              </a:rPr>
              <a:t>RISERVA</a:t>
            </a:r>
            <a:r>
              <a:rPr sz="2000" b="1" spc="-135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NELLE</a:t>
            </a:r>
            <a:r>
              <a:rPr sz="2000" b="1" spc="-95" dirty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GPS</a:t>
            </a:r>
            <a:endParaRPr sz="2000" b="1" dirty="0">
              <a:solidFill>
                <a:srgbClr val="00206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117446"/>
            <a:ext cx="10528299" cy="58000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715" indent="-229235" algn="ctr">
              <a:lnSpc>
                <a:spcPct val="108800"/>
              </a:lnSpc>
              <a:spcBef>
                <a:spcPts val="100"/>
              </a:spcBef>
              <a:buClr>
                <a:srgbClr val="C00000"/>
              </a:buClr>
              <a:tabLst>
                <a:tab pos="241300" algn="l"/>
              </a:tabLst>
            </a:pPr>
            <a:r>
              <a:rPr sz="3200" b="1" spc="-10" dirty="0" smtClean="0">
                <a:solidFill>
                  <a:srgbClr val="C00000"/>
                </a:solidFill>
                <a:latin typeface="Carlito"/>
                <a:cs typeface="Carlito"/>
              </a:rPr>
              <a:t>LE </a:t>
            </a:r>
            <a:r>
              <a:rPr sz="3200" b="1" spc="-40" dirty="0">
                <a:solidFill>
                  <a:srgbClr val="C00000"/>
                </a:solidFill>
                <a:latin typeface="Carlito"/>
                <a:cs typeface="Carlito"/>
              </a:rPr>
              <a:t>TABELLE </a:t>
            </a:r>
            <a:r>
              <a:rPr lang="it-IT" sz="3200" b="1" spc="-40" dirty="0" err="1" smtClean="0">
                <a:solidFill>
                  <a:srgbClr val="C00000"/>
                </a:solidFill>
                <a:latin typeface="Carlito"/>
                <a:cs typeface="Carlito"/>
              </a:rPr>
              <a:t>DI</a:t>
            </a:r>
            <a:r>
              <a:rPr lang="it-IT" sz="3200" b="1" spc="-40" dirty="0" smtClean="0">
                <a:solidFill>
                  <a:srgbClr val="C00000"/>
                </a:solidFill>
                <a:latin typeface="Carlito"/>
                <a:cs typeface="Carlito"/>
              </a:rPr>
              <a:t> VALUTAZIONE</a:t>
            </a:r>
          </a:p>
          <a:p>
            <a:pPr marL="241300" marR="5715" indent="-229235" algn="just">
              <a:lnSpc>
                <a:spcPct val="108800"/>
              </a:lnSpc>
              <a:spcBef>
                <a:spcPts val="100"/>
              </a:spcBef>
              <a:buClr>
                <a:srgbClr val="C00000"/>
              </a:buClr>
              <a:tabLst>
                <a:tab pos="241300" algn="l"/>
              </a:tabLst>
            </a:pPr>
            <a:r>
              <a:rPr lang="it-IT" sz="2200" spc="-15" dirty="0" smtClean="0">
                <a:latin typeface="Carlito"/>
                <a:cs typeface="Carlito"/>
              </a:rPr>
              <a:t>   </a:t>
            </a:r>
          </a:p>
          <a:p>
            <a:pPr marL="241300" marR="5715" indent="-229235" algn="just">
              <a:lnSpc>
                <a:spcPct val="108800"/>
              </a:lnSpc>
              <a:spcBef>
                <a:spcPts val="100"/>
              </a:spcBef>
              <a:buClr>
                <a:srgbClr val="C00000"/>
              </a:buClr>
              <a:tabLst>
                <a:tab pos="241300" algn="l"/>
              </a:tabLst>
            </a:pPr>
            <a:r>
              <a:rPr lang="it-IT" sz="2200" spc="-15" dirty="0">
                <a:latin typeface="Carlito"/>
                <a:cs typeface="Carlito"/>
              </a:rPr>
              <a:t> </a:t>
            </a:r>
            <a:r>
              <a:rPr lang="it-IT" sz="2200" spc="-15" dirty="0" smtClean="0">
                <a:latin typeface="Carlito"/>
                <a:cs typeface="Carlito"/>
              </a:rPr>
              <a:t>  </a:t>
            </a:r>
            <a:r>
              <a:rPr lang="it-IT" sz="2200" b="1" i="1" spc="-15" dirty="0" smtClean="0">
                <a:solidFill>
                  <a:srgbClr val="0070C0"/>
                </a:solidFill>
                <a:cs typeface="Carlito"/>
              </a:rPr>
              <a:t>H</a:t>
            </a:r>
            <a:r>
              <a:rPr sz="2200" b="1" i="1" spc="-15" dirty="0" smtClean="0">
                <a:solidFill>
                  <a:srgbClr val="0070C0"/>
                </a:solidFill>
                <a:cs typeface="Carlito"/>
              </a:rPr>
              <a:t>ANNO </a:t>
            </a:r>
            <a:r>
              <a:rPr sz="2200" b="1" i="1" spc="-30" dirty="0" smtClean="0">
                <a:solidFill>
                  <a:srgbClr val="0070C0"/>
                </a:solidFill>
                <a:cs typeface="Carlito"/>
              </a:rPr>
              <a:t>SUBITO </a:t>
            </a:r>
            <a:r>
              <a:rPr sz="2200" b="1" i="1" spc="-20" dirty="0" smtClean="0">
                <a:solidFill>
                  <a:srgbClr val="0070C0"/>
                </a:solidFill>
                <a:cs typeface="Carlito"/>
              </a:rPr>
              <a:t>DIVERSE  </a:t>
            </a:r>
            <a:r>
              <a:rPr sz="2200" b="1" i="1" spc="-5" dirty="0" smtClean="0">
                <a:solidFill>
                  <a:srgbClr val="0070C0"/>
                </a:solidFill>
                <a:cs typeface="Carlito"/>
              </a:rPr>
              <a:t>MODIFICHE </a:t>
            </a:r>
            <a:r>
              <a:rPr sz="2200" b="1" i="1" spc="-15" dirty="0" smtClean="0">
                <a:solidFill>
                  <a:srgbClr val="0070C0"/>
                </a:solidFill>
                <a:cs typeface="Carlito"/>
              </a:rPr>
              <a:t>RISPETTO </a:t>
            </a:r>
            <a:r>
              <a:rPr sz="2200" b="1" i="1" dirty="0" smtClean="0">
                <a:solidFill>
                  <a:srgbClr val="0070C0"/>
                </a:solidFill>
                <a:cs typeface="Carlito"/>
              </a:rPr>
              <a:t>A </a:t>
            </a:r>
            <a:r>
              <a:rPr sz="2200" b="1" i="1" spc="-10" dirty="0" smtClean="0">
                <a:solidFill>
                  <a:srgbClr val="0070C0"/>
                </a:solidFill>
                <a:cs typeface="Carlito"/>
              </a:rPr>
              <a:t>QUELLE </a:t>
            </a:r>
            <a:r>
              <a:rPr sz="2200" b="1" i="1" spc="-20" dirty="0" smtClean="0">
                <a:solidFill>
                  <a:srgbClr val="0070C0"/>
                </a:solidFill>
                <a:cs typeface="Carlito"/>
              </a:rPr>
              <a:t>DELLO </a:t>
            </a:r>
            <a:r>
              <a:rPr sz="2200" b="1" i="1" spc="-15" dirty="0" smtClean="0">
                <a:solidFill>
                  <a:srgbClr val="0070C0"/>
                </a:solidFill>
                <a:cs typeface="Carlito"/>
              </a:rPr>
              <a:t>SCORSO</a:t>
            </a:r>
            <a:r>
              <a:rPr sz="2200" b="1" i="1" spc="65" dirty="0" smtClean="0">
                <a:solidFill>
                  <a:srgbClr val="0070C0"/>
                </a:solidFill>
                <a:cs typeface="Carlito"/>
              </a:rPr>
              <a:t> </a:t>
            </a:r>
            <a:r>
              <a:rPr sz="2200" b="1" i="1" spc="-15" dirty="0" smtClean="0">
                <a:solidFill>
                  <a:srgbClr val="0070C0"/>
                </a:solidFill>
                <a:cs typeface="Carlito"/>
              </a:rPr>
              <a:t>TRIENNIO</a:t>
            </a:r>
            <a:r>
              <a:rPr lang="it-IT" sz="2200" b="1" i="1" dirty="0" smtClean="0">
                <a:solidFill>
                  <a:srgbClr val="0070C0"/>
                </a:solidFill>
                <a:cs typeface="Carlito"/>
              </a:rPr>
              <a:t>,</a:t>
            </a:r>
            <a:r>
              <a:rPr sz="2200" b="1" i="1" spc="-15" dirty="0" smtClean="0">
                <a:solidFill>
                  <a:srgbClr val="0070C0"/>
                </a:solidFill>
                <a:cs typeface="Carlito"/>
              </a:rPr>
              <a:t>IN </a:t>
            </a:r>
            <a:r>
              <a:rPr sz="2200" b="1" i="1" spc="-30" dirty="0" smtClean="0">
                <a:solidFill>
                  <a:srgbClr val="0070C0"/>
                </a:solidFill>
                <a:cs typeface="Carlito"/>
              </a:rPr>
              <a:t>PARTICOLARE </a:t>
            </a:r>
            <a:r>
              <a:rPr lang="it-IT" sz="2200" b="1" i="1" spc="-30" dirty="0" smtClean="0">
                <a:solidFill>
                  <a:srgbClr val="0070C0"/>
                </a:solidFill>
                <a:cs typeface="Carlito"/>
              </a:rPr>
              <a:t>:</a:t>
            </a:r>
          </a:p>
          <a:p>
            <a:pPr marL="241300" marR="5715" indent="-229235" algn="just">
              <a:lnSpc>
                <a:spcPct val="108800"/>
              </a:lnSpc>
              <a:spcBef>
                <a:spcPts val="100"/>
              </a:spcBef>
              <a:buClr>
                <a:srgbClr val="C00000"/>
              </a:buClr>
              <a:tabLst>
                <a:tab pos="241300" algn="l"/>
              </a:tabLst>
            </a:pPr>
            <a:r>
              <a:rPr lang="it-IT" sz="2200" i="1" spc="-30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200" i="1" spc="-30" dirty="0" smtClean="0">
                <a:solidFill>
                  <a:srgbClr val="002060"/>
                </a:solidFill>
                <a:cs typeface="Carlito"/>
              </a:rPr>
              <a:t>  </a:t>
            </a:r>
          </a:p>
          <a:p>
            <a:pPr marL="241300" marR="5715" indent="-229235" algn="just">
              <a:lnSpc>
                <a:spcPct val="108800"/>
              </a:lnSpc>
              <a:spcBef>
                <a:spcPts val="100"/>
              </a:spcBef>
              <a:buClr>
                <a:srgbClr val="C00000"/>
              </a:buClr>
              <a:tabLst>
                <a:tab pos="241300" algn="l"/>
              </a:tabLst>
            </a:pPr>
            <a:r>
              <a:rPr lang="it-IT" sz="2200" i="1" spc="-30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200" i="1" spc="-30" dirty="0" smtClean="0">
                <a:solidFill>
                  <a:srgbClr val="002060"/>
                </a:solidFill>
                <a:cs typeface="Carlito"/>
              </a:rPr>
              <a:t>   </a:t>
            </a:r>
            <a:r>
              <a:rPr sz="2200" i="1" spc="-25" dirty="0" smtClean="0">
                <a:solidFill>
                  <a:srgbClr val="002060"/>
                </a:solidFill>
                <a:cs typeface="Carlito"/>
              </a:rPr>
              <a:t>VENGONO </a:t>
            </a:r>
            <a:r>
              <a:rPr sz="2200" b="1" i="1" spc="-45" dirty="0">
                <a:solidFill>
                  <a:srgbClr val="002060"/>
                </a:solidFill>
                <a:cs typeface="Carlito"/>
              </a:rPr>
              <a:t>VALORIZZATI </a:t>
            </a:r>
            <a:r>
              <a:rPr sz="2200" b="1" i="1" dirty="0">
                <a:solidFill>
                  <a:srgbClr val="002060"/>
                </a:solidFill>
                <a:cs typeface="Carlito"/>
              </a:rPr>
              <a:t>I </a:t>
            </a:r>
            <a:r>
              <a:rPr sz="2200" b="1" i="1" spc="-20" dirty="0">
                <a:solidFill>
                  <a:srgbClr val="002060"/>
                </a:solidFill>
                <a:cs typeface="Carlito"/>
              </a:rPr>
              <a:t>TITOLI </a:t>
            </a:r>
            <a:r>
              <a:rPr sz="2200" b="1" i="1" spc="-35" dirty="0">
                <a:solidFill>
                  <a:srgbClr val="002060"/>
                </a:solidFill>
                <a:cs typeface="Carlito"/>
              </a:rPr>
              <a:t>UNIVERSITARI </a:t>
            </a:r>
            <a:r>
              <a:rPr sz="2200" i="1" spc="-35" dirty="0">
                <a:solidFill>
                  <a:srgbClr val="002060"/>
                </a:solidFill>
                <a:cs typeface="Carlito"/>
              </a:rPr>
              <a:t>QUALI </a:t>
            </a:r>
            <a:r>
              <a:rPr sz="2200" i="1" spc="-10" dirty="0" smtClean="0">
                <a:solidFill>
                  <a:srgbClr val="002060"/>
                </a:solidFill>
                <a:cs typeface="Carlito"/>
              </a:rPr>
              <a:t>IL</a:t>
            </a:r>
            <a:r>
              <a:rPr lang="it-IT" sz="2200" i="1" spc="-1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200" i="1" spc="-45" dirty="0" smtClean="0">
                <a:solidFill>
                  <a:srgbClr val="002060"/>
                </a:solidFill>
                <a:cs typeface="Carlito"/>
              </a:rPr>
              <a:t>DOTTORATO</a:t>
            </a:r>
            <a:r>
              <a:rPr sz="2200" i="1" spc="-45" dirty="0">
                <a:solidFill>
                  <a:srgbClr val="002060"/>
                </a:solidFill>
                <a:cs typeface="Carlito"/>
              </a:rPr>
              <a:t>, </a:t>
            </a:r>
            <a:r>
              <a:rPr sz="2200" i="1" spc="-60" dirty="0">
                <a:solidFill>
                  <a:srgbClr val="002060"/>
                </a:solidFill>
                <a:cs typeface="Carlito"/>
              </a:rPr>
              <a:t>L’ASSEGNO </a:t>
            </a:r>
            <a:r>
              <a:rPr sz="2200" i="1" dirty="0">
                <a:solidFill>
                  <a:srgbClr val="002060"/>
                </a:solidFill>
                <a:cs typeface="Carlito"/>
              </a:rPr>
              <a:t>DI </a:t>
            </a:r>
            <a:r>
              <a:rPr sz="2200" i="1" spc="-10" dirty="0">
                <a:solidFill>
                  <a:srgbClr val="002060"/>
                </a:solidFill>
                <a:cs typeface="Carlito"/>
              </a:rPr>
              <a:t>RICERCA, </a:t>
            </a:r>
            <a:r>
              <a:rPr sz="2200" i="1" spc="-25" dirty="0">
                <a:solidFill>
                  <a:srgbClr val="002060"/>
                </a:solidFill>
                <a:cs typeface="Carlito"/>
              </a:rPr>
              <a:t>ABILITAZIONE </a:t>
            </a:r>
            <a:r>
              <a:rPr sz="2200" i="1" spc="-5" dirty="0" smtClean="0">
                <a:solidFill>
                  <a:srgbClr val="002060"/>
                </a:solidFill>
                <a:cs typeface="Carlito"/>
              </a:rPr>
              <a:t>SCIENTIFICA</a:t>
            </a:r>
            <a:r>
              <a:rPr lang="it-IT" sz="2200" i="1" spc="-5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200" i="1" spc="-10" dirty="0" smtClean="0">
                <a:solidFill>
                  <a:srgbClr val="002060"/>
                </a:solidFill>
                <a:cs typeface="Carlito"/>
              </a:rPr>
              <a:t>NAZIONALE</a:t>
            </a:r>
            <a:r>
              <a:rPr sz="2200" i="1" spc="-10" dirty="0">
                <a:solidFill>
                  <a:srgbClr val="002060"/>
                </a:solidFill>
                <a:cs typeface="Carlito"/>
              </a:rPr>
              <a:t>, </a:t>
            </a:r>
            <a:r>
              <a:rPr sz="2200" i="1" spc="-40" dirty="0">
                <a:solidFill>
                  <a:srgbClr val="002060"/>
                </a:solidFill>
                <a:cs typeface="Carlito"/>
              </a:rPr>
              <a:t>GRADUATORIE </a:t>
            </a:r>
            <a:r>
              <a:rPr sz="2200" i="1" spc="-15" dirty="0">
                <a:solidFill>
                  <a:srgbClr val="002060"/>
                </a:solidFill>
                <a:cs typeface="Carlito"/>
              </a:rPr>
              <a:t>NAZIONALI </a:t>
            </a:r>
            <a:r>
              <a:rPr sz="2200" i="1" spc="-10" dirty="0">
                <a:solidFill>
                  <a:srgbClr val="002060"/>
                </a:solidFill>
                <a:cs typeface="Carlito"/>
              </a:rPr>
              <a:t>DI DOCENZA </a:t>
            </a:r>
            <a:r>
              <a:rPr sz="2200" i="1" spc="-45" dirty="0">
                <a:solidFill>
                  <a:srgbClr val="002060"/>
                </a:solidFill>
                <a:cs typeface="Carlito"/>
              </a:rPr>
              <a:t>AFAM </a:t>
            </a:r>
            <a:r>
              <a:rPr sz="2200" i="1" spc="-10" dirty="0">
                <a:solidFill>
                  <a:srgbClr val="002060"/>
                </a:solidFill>
                <a:cs typeface="Carlito"/>
              </a:rPr>
              <a:t>CUI </a:t>
            </a:r>
            <a:r>
              <a:rPr sz="2200" i="1" spc="-20" dirty="0">
                <a:solidFill>
                  <a:srgbClr val="002060"/>
                </a:solidFill>
                <a:cs typeface="Carlito"/>
              </a:rPr>
              <a:t>VENGONO  </a:t>
            </a:r>
            <a:r>
              <a:rPr sz="2200" i="1" spc="-35" dirty="0">
                <a:solidFill>
                  <a:srgbClr val="002060"/>
                </a:solidFill>
                <a:cs typeface="Carlito"/>
              </a:rPr>
              <a:t>ASSEGNATI </a:t>
            </a:r>
            <a:r>
              <a:rPr sz="2200" i="1" spc="-10" dirty="0">
                <a:solidFill>
                  <a:srgbClr val="002060"/>
                </a:solidFill>
                <a:cs typeface="Carlito"/>
              </a:rPr>
              <a:t>12</a:t>
            </a:r>
            <a:r>
              <a:rPr sz="2200" i="1" spc="-20" dirty="0">
                <a:solidFill>
                  <a:srgbClr val="002060"/>
                </a:solidFill>
                <a:cs typeface="Carlito"/>
              </a:rPr>
              <a:t> PUNTI</a:t>
            </a:r>
            <a:endParaRPr sz="2200" i="1" dirty="0">
              <a:solidFill>
                <a:srgbClr val="002060"/>
              </a:solidFill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-"/>
            </a:pPr>
            <a:endParaRPr sz="2450" i="1" dirty="0">
              <a:solidFill>
                <a:srgbClr val="002060"/>
              </a:solidFill>
              <a:cs typeface="Carlito"/>
            </a:endParaRPr>
          </a:p>
          <a:p>
            <a:pPr marL="240029" marR="5080" indent="-227965" algn="just">
              <a:lnSpc>
                <a:spcPct val="110000"/>
              </a:lnSpc>
              <a:tabLst>
                <a:tab pos="241935" algn="l"/>
              </a:tabLst>
            </a:pPr>
            <a:r>
              <a:rPr lang="it-IT" sz="2200" i="1" spc="-15" dirty="0" smtClean="0">
                <a:solidFill>
                  <a:srgbClr val="002060"/>
                </a:solidFill>
                <a:cs typeface="Carlito"/>
              </a:rPr>
              <a:t>    </a:t>
            </a:r>
            <a:r>
              <a:rPr sz="2200" i="1" spc="-15" dirty="0" smtClean="0">
                <a:solidFill>
                  <a:srgbClr val="002060"/>
                </a:solidFill>
                <a:cs typeface="Carlito"/>
              </a:rPr>
              <a:t>VENGONO </a:t>
            </a:r>
            <a:r>
              <a:rPr sz="2200" i="1" spc="-10" dirty="0">
                <a:solidFill>
                  <a:srgbClr val="002060"/>
                </a:solidFill>
                <a:cs typeface="Carlito"/>
              </a:rPr>
              <a:t>FORTEMENTE </a:t>
            </a:r>
            <a:r>
              <a:rPr sz="2200" b="1" i="1" spc="-20" dirty="0">
                <a:solidFill>
                  <a:srgbClr val="002060"/>
                </a:solidFill>
                <a:cs typeface="Carlito"/>
              </a:rPr>
              <a:t>RIDIMENSIONATI </a:t>
            </a:r>
            <a:r>
              <a:rPr sz="2200" b="1" i="1" dirty="0">
                <a:solidFill>
                  <a:srgbClr val="002060"/>
                </a:solidFill>
                <a:cs typeface="Carlito"/>
              </a:rPr>
              <a:t>I </a:t>
            </a:r>
            <a:r>
              <a:rPr sz="2200" b="1" i="1" spc="-15" dirty="0">
                <a:solidFill>
                  <a:srgbClr val="002060"/>
                </a:solidFill>
                <a:cs typeface="Carlito"/>
              </a:rPr>
              <a:t>TITOLI </a:t>
            </a:r>
            <a:r>
              <a:rPr sz="2200" b="1" i="1" spc="-30" dirty="0">
                <a:solidFill>
                  <a:srgbClr val="002060"/>
                </a:solidFill>
                <a:cs typeface="Carlito"/>
              </a:rPr>
              <a:t>QUALI </a:t>
            </a:r>
            <a:r>
              <a:rPr sz="2200" b="1" i="1" dirty="0">
                <a:solidFill>
                  <a:srgbClr val="002060"/>
                </a:solidFill>
                <a:cs typeface="Carlito"/>
              </a:rPr>
              <a:t>I </a:t>
            </a:r>
            <a:r>
              <a:rPr sz="2200" b="1" i="1" spc="-15" dirty="0">
                <a:solidFill>
                  <a:srgbClr val="002060"/>
                </a:solidFill>
                <a:cs typeface="Carlito"/>
              </a:rPr>
              <a:t>DIPLOMI  </a:t>
            </a:r>
            <a:r>
              <a:rPr sz="2200" b="1" i="1" spc="-5" dirty="0">
                <a:solidFill>
                  <a:srgbClr val="002060"/>
                </a:solidFill>
                <a:cs typeface="Carlito"/>
              </a:rPr>
              <a:t>DI </a:t>
            </a:r>
            <a:r>
              <a:rPr sz="2200" b="1" i="1" spc="-15" dirty="0">
                <a:solidFill>
                  <a:srgbClr val="002060"/>
                </a:solidFill>
                <a:cs typeface="Carlito"/>
              </a:rPr>
              <a:t>SPECIALIZZAZIONE </a:t>
            </a:r>
            <a:r>
              <a:rPr sz="2200" i="1" dirty="0">
                <a:solidFill>
                  <a:srgbClr val="002060"/>
                </a:solidFill>
                <a:cs typeface="Carlito"/>
              </a:rPr>
              <a:t>( </a:t>
            </a:r>
            <a:r>
              <a:rPr sz="2200" i="1" spc="-15" dirty="0">
                <a:solidFill>
                  <a:srgbClr val="002060"/>
                </a:solidFill>
                <a:cs typeface="Carlito"/>
              </a:rPr>
              <a:t>DA </a:t>
            </a:r>
            <a:r>
              <a:rPr sz="2200" i="1" dirty="0">
                <a:solidFill>
                  <a:srgbClr val="002060"/>
                </a:solidFill>
                <a:cs typeface="Carlito"/>
              </a:rPr>
              <a:t>6 A 2 </a:t>
            </a:r>
            <a:r>
              <a:rPr sz="2200" i="1" spc="-15" dirty="0">
                <a:solidFill>
                  <a:srgbClr val="002060"/>
                </a:solidFill>
                <a:cs typeface="Carlito"/>
              </a:rPr>
              <a:t>PUNTI </a:t>
            </a:r>
            <a:r>
              <a:rPr sz="2200" i="1" dirty="0">
                <a:solidFill>
                  <a:srgbClr val="002060"/>
                </a:solidFill>
                <a:cs typeface="Carlito"/>
              </a:rPr>
              <a:t>) O </a:t>
            </a:r>
            <a:r>
              <a:rPr sz="2200" b="1" i="1" dirty="0">
                <a:solidFill>
                  <a:srgbClr val="002060"/>
                </a:solidFill>
                <a:cs typeface="Carlito"/>
              </a:rPr>
              <a:t>I </a:t>
            </a:r>
            <a:r>
              <a:rPr sz="2200" b="1" i="1" spc="-20" dirty="0">
                <a:solidFill>
                  <a:srgbClr val="002060"/>
                </a:solidFill>
                <a:cs typeface="Carlito"/>
              </a:rPr>
              <a:t>MASTER/CORSI  </a:t>
            </a:r>
            <a:r>
              <a:rPr sz="2200" b="1" i="1" spc="-15" dirty="0">
                <a:solidFill>
                  <a:srgbClr val="002060"/>
                </a:solidFill>
                <a:cs typeface="Carlito"/>
              </a:rPr>
              <a:t>DI </a:t>
            </a:r>
            <a:r>
              <a:rPr sz="2200" b="1" i="1" spc="-20" dirty="0">
                <a:solidFill>
                  <a:srgbClr val="002060"/>
                </a:solidFill>
                <a:cs typeface="Carlito"/>
              </a:rPr>
              <a:t>PERFEZIONAMENTO </a:t>
            </a:r>
            <a:r>
              <a:rPr sz="2200" i="1" dirty="0">
                <a:solidFill>
                  <a:srgbClr val="002060"/>
                </a:solidFill>
                <a:cs typeface="Carlito"/>
              </a:rPr>
              <a:t>( </a:t>
            </a:r>
            <a:r>
              <a:rPr sz="2200" i="1" spc="-15" dirty="0">
                <a:solidFill>
                  <a:srgbClr val="002060"/>
                </a:solidFill>
                <a:cs typeface="Carlito"/>
              </a:rPr>
              <a:t>DA </a:t>
            </a:r>
            <a:r>
              <a:rPr sz="2200" i="1" dirty="0">
                <a:solidFill>
                  <a:srgbClr val="002060"/>
                </a:solidFill>
                <a:cs typeface="Carlito"/>
              </a:rPr>
              <a:t>3 A </a:t>
            </a:r>
            <a:r>
              <a:rPr sz="2200" i="1" spc="-10" dirty="0">
                <a:solidFill>
                  <a:srgbClr val="002060"/>
                </a:solidFill>
                <a:cs typeface="Carlito"/>
              </a:rPr>
              <a:t>0,5 </a:t>
            </a:r>
            <a:r>
              <a:rPr sz="2200" i="1" spc="-15" dirty="0">
                <a:solidFill>
                  <a:srgbClr val="002060"/>
                </a:solidFill>
                <a:cs typeface="Carlito"/>
              </a:rPr>
              <a:t>PUNTI</a:t>
            </a:r>
            <a:r>
              <a:rPr sz="2200" i="1" spc="-35" dirty="0">
                <a:solidFill>
                  <a:srgbClr val="002060"/>
                </a:solidFill>
                <a:cs typeface="Carlito"/>
              </a:rPr>
              <a:t> </a:t>
            </a:r>
            <a:r>
              <a:rPr sz="2200" i="1" dirty="0">
                <a:solidFill>
                  <a:srgbClr val="002060"/>
                </a:solidFill>
                <a:cs typeface="Carlito"/>
              </a:rPr>
              <a:t>)</a:t>
            </a:r>
          </a:p>
          <a:p>
            <a:pPr>
              <a:lnSpc>
                <a:spcPct val="100000"/>
              </a:lnSpc>
              <a:spcBef>
                <a:spcPts val="10"/>
              </a:spcBef>
              <a:buChar char="-"/>
            </a:pPr>
            <a:endParaRPr sz="2450" i="1" dirty="0">
              <a:solidFill>
                <a:srgbClr val="002060"/>
              </a:solidFill>
              <a:cs typeface="Carlito"/>
            </a:endParaRPr>
          </a:p>
          <a:p>
            <a:pPr marL="240665" marR="11430" indent="-228600" algn="just">
              <a:lnSpc>
                <a:spcPct val="110000"/>
              </a:lnSpc>
              <a:tabLst>
                <a:tab pos="241935" algn="l"/>
              </a:tabLst>
            </a:pPr>
            <a:r>
              <a:rPr lang="it-IT" sz="2200" i="1" dirty="0" smtClean="0">
                <a:solidFill>
                  <a:srgbClr val="002060"/>
                </a:solidFill>
                <a:cs typeface="Carlito"/>
              </a:rPr>
              <a:t>    </a:t>
            </a:r>
            <a:r>
              <a:rPr sz="2200" i="1" dirty="0" smtClean="0">
                <a:solidFill>
                  <a:srgbClr val="002060"/>
                </a:solidFill>
                <a:cs typeface="Carlito"/>
              </a:rPr>
              <a:t>I </a:t>
            </a:r>
            <a:r>
              <a:rPr sz="2200" b="1" i="1" spc="-20" dirty="0">
                <a:solidFill>
                  <a:srgbClr val="002060"/>
                </a:solidFill>
                <a:cs typeface="Carlito"/>
              </a:rPr>
              <a:t>TITOLI </a:t>
            </a:r>
            <a:r>
              <a:rPr sz="2200" b="1" i="1" spc="-15" dirty="0">
                <a:solidFill>
                  <a:srgbClr val="002060"/>
                </a:solidFill>
                <a:cs typeface="Carlito"/>
              </a:rPr>
              <a:t>ARTISTICI </a:t>
            </a:r>
            <a:r>
              <a:rPr sz="2200" i="1" spc="-10" dirty="0">
                <a:solidFill>
                  <a:srgbClr val="002060"/>
                </a:solidFill>
                <a:cs typeface="Carlito"/>
              </a:rPr>
              <a:t>SONO </a:t>
            </a:r>
            <a:r>
              <a:rPr sz="2200" i="1" spc="-80" dirty="0">
                <a:solidFill>
                  <a:srgbClr val="002060"/>
                </a:solidFill>
                <a:cs typeface="Carlito"/>
              </a:rPr>
              <a:t>STATI </a:t>
            </a:r>
            <a:r>
              <a:rPr sz="2200" b="1" i="1" spc="-55" dirty="0">
                <a:solidFill>
                  <a:srgbClr val="002060"/>
                </a:solidFill>
                <a:cs typeface="Carlito"/>
              </a:rPr>
              <a:t>DECURTATI </a:t>
            </a:r>
            <a:r>
              <a:rPr sz="2200" b="1" i="1" spc="-10" dirty="0">
                <a:solidFill>
                  <a:srgbClr val="002060"/>
                </a:solidFill>
                <a:cs typeface="Carlito"/>
              </a:rPr>
              <a:t>IN </a:t>
            </a:r>
            <a:r>
              <a:rPr sz="2200" b="1" i="1" spc="-15" dirty="0">
                <a:solidFill>
                  <a:srgbClr val="002060"/>
                </a:solidFill>
                <a:cs typeface="Carlito"/>
              </a:rPr>
              <a:t>MANIERA DRASTICA </a:t>
            </a:r>
            <a:r>
              <a:rPr sz="2200" i="1" dirty="0">
                <a:solidFill>
                  <a:srgbClr val="002060"/>
                </a:solidFill>
                <a:cs typeface="Carlito"/>
              </a:rPr>
              <a:t>E </a:t>
            </a:r>
            <a:r>
              <a:rPr sz="2200" i="1" spc="-20" dirty="0">
                <a:solidFill>
                  <a:srgbClr val="002060"/>
                </a:solidFill>
                <a:cs typeface="Carlito"/>
              </a:rPr>
              <a:t>SONO  </a:t>
            </a:r>
            <a:r>
              <a:rPr sz="2200" i="1" spc="-15" dirty="0">
                <a:solidFill>
                  <a:srgbClr val="002060"/>
                </a:solidFill>
                <a:cs typeface="Carlito"/>
              </a:rPr>
              <a:t>RIMASTI </a:t>
            </a:r>
            <a:r>
              <a:rPr sz="2200" i="1" spc="-20" dirty="0">
                <a:solidFill>
                  <a:srgbClr val="002060"/>
                </a:solidFill>
                <a:cs typeface="Carlito"/>
              </a:rPr>
              <a:t>SOLO </a:t>
            </a:r>
            <a:r>
              <a:rPr sz="2200" i="1" spc="-15" dirty="0">
                <a:solidFill>
                  <a:srgbClr val="002060"/>
                </a:solidFill>
                <a:cs typeface="Carlito"/>
              </a:rPr>
              <a:t>QUELLI </a:t>
            </a:r>
            <a:r>
              <a:rPr sz="2200" i="1" spc="-40" dirty="0">
                <a:solidFill>
                  <a:srgbClr val="002060"/>
                </a:solidFill>
                <a:cs typeface="Carlito"/>
              </a:rPr>
              <a:t>IMMEDIATAMENTE </a:t>
            </a:r>
            <a:r>
              <a:rPr sz="2200" i="1" dirty="0">
                <a:solidFill>
                  <a:srgbClr val="002060"/>
                </a:solidFill>
                <a:cs typeface="Carlito"/>
              </a:rPr>
              <a:t>E </a:t>
            </a:r>
            <a:r>
              <a:rPr sz="2200" i="1" spc="-25" dirty="0">
                <a:solidFill>
                  <a:srgbClr val="002060"/>
                </a:solidFill>
                <a:cs typeface="Carlito"/>
              </a:rPr>
              <a:t>FACILMENTE</a:t>
            </a:r>
            <a:r>
              <a:rPr sz="2200" i="1" spc="75" dirty="0">
                <a:solidFill>
                  <a:srgbClr val="002060"/>
                </a:solidFill>
                <a:cs typeface="Carlito"/>
              </a:rPr>
              <a:t> </a:t>
            </a:r>
            <a:r>
              <a:rPr sz="2200" i="1" spc="-10" dirty="0">
                <a:solidFill>
                  <a:srgbClr val="002060"/>
                </a:solidFill>
                <a:cs typeface="Carlito"/>
              </a:rPr>
              <a:t>VERIFICABILI</a:t>
            </a:r>
            <a:endParaRPr sz="2200" i="1" dirty="0">
              <a:solidFill>
                <a:srgbClr val="00206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038225"/>
            <a:ext cx="10528300" cy="5975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 algn="just">
              <a:lnSpc>
                <a:spcPct val="110000"/>
              </a:lnSpc>
              <a:spcBef>
                <a:spcPts val="100"/>
              </a:spcBef>
              <a:buFont typeface="Wingdings" pitchFamily="2" charset="2"/>
              <a:buChar char="Ø"/>
              <a:tabLst>
                <a:tab pos="241300" algn="l"/>
              </a:tabLst>
            </a:pPr>
            <a:r>
              <a:rPr sz="2500" i="1" spc="-35" dirty="0" smtClean="0">
                <a:solidFill>
                  <a:srgbClr val="002060"/>
                </a:solidFill>
                <a:cs typeface="Carlito"/>
              </a:rPr>
              <a:t>L</a:t>
            </a:r>
            <a:r>
              <a:rPr lang="it-IT" sz="2500" i="1" spc="-35" dirty="0" smtClean="0">
                <a:solidFill>
                  <a:srgbClr val="002060"/>
                </a:solidFill>
                <a:cs typeface="Carlito"/>
              </a:rPr>
              <a:t>'</a:t>
            </a:r>
            <a:r>
              <a:rPr sz="2500" i="1" spc="-35" dirty="0" smtClean="0">
                <a:solidFill>
                  <a:srgbClr val="002060"/>
                </a:solidFill>
                <a:cs typeface="Carlito"/>
              </a:rPr>
              <a:t>ORDINANZA </a:t>
            </a:r>
            <a:r>
              <a:rPr lang="it-IT" sz="2500" i="1" spc="-35" dirty="0" smtClean="0">
                <a:solidFill>
                  <a:srgbClr val="002060"/>
                </a:solidFill>
                <a:cs typeface="Carlito"/>
              </a:rPr>
              <a:t>CHE IL MINISTERO SI APPRESTA A PUBBLICARE </a:t>
            </a:r>
            <a:r>
              <a:rPr sz="2500" i="1" spc="-5" dirty="0" smtClean="0">
                <a:solidFill>
                  <a:srgbClr val="002060"/>
                </a:solidFill>
                <a:cs typeface="Carlito"/>
              </a:rPr>
              <a:t>DISCIPLINA </a:t>
            </a:r>
            <a:r>
              <a:rPr sz="2500" i="1" spc="-25" dirty="0">
                <a:solidFill>
                  <a:srgbClr val="002060"/>
                </a:solidFill>
                <a:cs typeface="Carlito"/>
              </a:rPr>
              <a:t>L’UTILIZZO </a:t>
            </a:r>
            <a:r>
              <a:rPr sz="2500" i="1" spc="-5" dirty="0">
                <a:solidFill>
                  <a:srgbClr val="002060"/>
                </a:solidFill>
                <a:cs typeface="Carlito"/>
              </a:rPr>
              <a:t>DELLE </a:t>
            </a:r>
            <a:r>
              <a:rPr sz="2500" i="1" spc="-35" dirty="0">
                <a:solidFill>
                  <a:srgbClr val="002060"/>
                </a:solidFill>
                <a:cs typeface="Carlito"/>
              </a:rPr>
              <a:t>GRADUATORIE </a:t>
            </a:r>
            <a:r>
              <a:rPr sz="2500" i="1" spc="-5" dirty="0">
                <a:solidFill>
                  <a:srgbClr val="002060"/>
                </a:solidFill>
                <a:cs typeface="Carlito"/>
              </a:rPr>
              <a:t>PER IL  </a:t>
            </a:r>
            <a:r>
              <a:rPr sz="2500" i="1" spc="-20" dirty="0">
                <a:solidFill>
                  <a:srgbClr val="002060"/>
                </a:solidFill>
                <a:cs typeface="Carlito"/>
              </a:rPr>
              <a:t>BIENNIO 2020/21 </a:t>
            </a:r>
            <a:r>
              <a:rPr sz="2500" i="1" dirty="0">
                <a:solidFill>
                  <a:srgbClr val="002060"/>
                </a:solidFill>
                <a:cs typeface="Carlito"/>
              </a:rPr>
              <a:t>E</a:t>
            </a:r>
            <a:r>
              <a:rPr sz="2500" i="1" spc="-45" dirty="0">
                <a:solidFill>
                  <a:srgbClr val="002060"/>
                </a:solidFill>
                <a:cs typeface="Carlito"/>
              </a:rPr>
              <a:t> </a:t>
            </a:r>
            <a:r>
              <a:rPr sz="2500" i="1" spc="-20" dirty="0" smtClean="0">
                <a:solidFill>
                  <a:srgbClr val="002060"/>
                </a:solidFill>
                <a:cs typeface="Carlito"/>
              </a:rPr>
              <a:t>2021/22</a:t>
            </a:r>
            <a:r>
              <a:rPr lang="it-IT" sz="2500" i="1" spc="-20" dirty="0" smtClean="0">
                <a:solidFill>
                  <a:srgbClr val="002060"/>
                </a:solidFill>
                <a:cs typeface="Carlito"/>
              </a:rPr>
              <a:t>;</a:t>
            </a:r>
          </a:p>
          <a:p>
            <a:pPr marL="241300" marR="5080" indent="-228600" algn="just">
              <a:lnSpc>
                <a:spcPct val="110000"/>
              </a:lnSpc>
              <a:spcBef>
                <a:spcPts val="100"/>
              </a:spcBef>
              <a:buFont typeface="Wingdings" pitchFamily="2" charset="2"/>
              <a:buChar char="Ø"/>
              <a:tabLst>
                <a:tab pos="241300" algn="l"/>
              </a:tabLst>
            </a:pPr>
            <a:r>
              <a:rPr lang="it-IT" sz="2500" i="1" spc="-5" dirty="0" smtClean="0">
                <a:solidFill>
                  <a:srgbClr val="002060"/>
                </a:solidFill>
                <a:cs typeface="Carlito"/>
              </a:rPr>
              <a:t>LA NOVITA’ PIU’ IMPORTANTE RIGUARDA L’ISTITUZIONE DELLE </a:t>
            </a:r>
            <a:r>
              <a:rPr sz="2500" i="1" spc="-5" dirty="0" smtClean="0">
                <a:solidFill>
                  <a:srgbClr val="002060"/>
                </a:solidFill>
                <a:cs typeface="Carlito"/>
              </a:rPr>
              <a:t>GPS </a:t>
            </a:r>
            <a:r>
              <a:rPr sz="2500" i="1" spc="-45" dirty="0">
                <a:solidFill>
                  <a:srgbClr val="002060"/>
                </a:solidFill>
                <a:cs typeface="Carlito"/>
              </a:rPr>
              <a:t>(GRADUATORIE  </a:t>
            </a:r>
            <a:r>
              <a:rPr sz="2500" i="1" spc="-25" dirty="0">
                <a:solidFill>
                  <a:srgbClr val="002060"/>
                </a:solidFill>
                <a:cs typeface="Carlito"/>
              </a:rPr>
              <a:t>PROVINCIALI </a:t>
            </a:r>
            <a:r>
              <a:rPr sz="2500" i="1" spc="-15" dirty="0">
                <a:solidFill>
                  <a:srgbClr val="002060"/>
                </a:solidFill>
                <a:cs typeface="Carlito"/>
              </a:rPr>
              <a:t>SUPPLENZE</a:t>
            </a:r>
            <a:r>
              <a:rPr sz="2500" i="1" spc="5" dirty="0">
                <a:solidFill>
                  <a:srgbClr val="002060"/>
                </a:solidFill>
                <a:cs typeface="Carlito"/>
              </a:rPr>
              <a:t> </a:t>
            </a:r>
            <a:r>
              <a:rPr sz="2500" i="1" dirty="0" smtClean="0">
                <a:solidFill>
                  <a:srgbClr val="002060"/>
                </a:solidFill>
                <a:cs typeface="Carlito"/>
              </a:rPr>
              <a:t>)</a:t>
            </a:r>
            <a:r>
              <a:rPr lang="it-IT" sz="2500" i="1" dirty="0" smtClean="0">
                <a:solidFill>
                  <a:srgbClr val="002060"/>
                </a:solidFill>
                <a:cs typeface="Carlito"/>
              </a:rPr>
              <a:t>.</a:t>
            </a:r>
          </a:p>
          <a:p>
            <a:pPr marL="241300" marR="5080" indent="-228600" algn="just">
              <a:lnSpc>
                <a:spcPct val="110000"/>
              </a:lnSpc>
              <a:spcBef>
                <a:spcPts val="100"/>
              </a:spcBef>
              <a:buFont typeface="Wingdings" pitchFamily="2" charset="2"/>
              <a:buChar char="Ø"/>
              <a:tabLst>
                <a:tab pos="241300" algn="l"/>
              </a:tabLst>
            </a:pPr>
            <a:r>
              <a:rPr lang="it-IT" sz="2500" i="1" dirty="0" smtClean="0">
                <a:solidFill>
                  <a:srgbClr val="002060"/>
                </a:solidFill>
                <a:cs typeface="Carlito"/>
              </a:rPr>
              <a:t>E’ BENE, PERO’, PRECISARE CHE L’UST NEL CONFERIMENTO DELLE SUPPLENZE, IN OGNI CASO, DOVRA’ UTILIZZARE PRELIMINARMENTE, OVE </a:t>
            </a:r>
            <a:r>
              <a:rPr lang="it-IT" sz="2500" i="1" dirty="0" err="1" smtClean="0">
                <a:solidFill>
                  <a:srgbClr val="002060"/>
                </a:solidFill>
                <a:cs typeface="Carlito"/>
              </a:rPr>
              <a:t>VI</a:t>
            </a:r>
            <a:r>
              <a:rPr lang="it-IT" sz="2500" i="1" dirty="0" smtClean="0">
                <a:solidFill>
                  <a:srgbClr val="002060"/>
                </a:solidFill>
                <a:cs typeface="Carlito"/>
              </a:rPr>
              <a:t> SIANO ANCORA ASPIRANTI INSERITI, LE </a:t>
            </a:r>
            <a:r>
              <a:rPr sz="2500" b="1" i="1" spc="-50" dirty="0" smtClean="0">
                <a:solidFill>
                  <a:srgbClr val="002060"/>
                </a:solidFill>
                <a:cs typeface="Carlito"/>
              </a:rPr>
              <a:t>GRADUATORIE </a:t>
            </a:r>
            <a:r>
              <a:rPr sz="2500" b="1" i="1" spc="-15" dirty="0">
                <a:solidFill>
                  <a:srgbClr val="002060"/>
                </a:solidFill>
                <a:cs typeface="Carlito"/>
              </a:rPr>
              <a:t>AD  </a:t>
            </a:r>
            <a:r>
              <a:rPr sz="2500" b="1" i="1" spc="-35" dirty="0">
                <a:solidFill>
                  <a:srgbClr val="002060"/>
                </a:solidFill>
                <a:cs typeface="Carlito"/>
              </a:rPr>
              <a:t>ESAURIMENTO </a:t>
            </a:r>
            <a:r>
              <a:rPr sz="2500" b="1" i="1" spc="-20" dirty="0">
                <a:solidFill>
                  <a:srgbClr val="002060"/>
                </a:solidFill>
                <a:cs typeface="Carlito"/>
              </a:rPr>
              <a:t>(GAE)</a:t>
            </a:r>
            <a:r>
              <a:rPr sz="2500" i="1" spc="-20" dirty="0">
                <a:solidFill>
                  <a:srgbClr val="002060"/>
                </a:solidFill>
                <a:cs typeface="Carlito"/>
              </a:rPr>
              <a:t>, </a:t>
            </a:r>
            <a:r>
              <a:rPr lang="it-IT" sz="2500" i="1" spc="-20" dirty="0" smtClean="0">
                <a:solidFill>
                  <a:srgbClr val="002060"/>
                </a:solidFill>
                <a:cs typeface="Carlito"/>
              </a:rPr>
              <a:t>SUCCCESSIVAMENTE, UTILIZZERA’ </a:t>
            </a:r>
            <a:r>
              <a:rPr sz="2500" i="1" spc="-5" dirty="0" smtClean="0">
                <a:solidFill>
                  <a:srgbClr val="002060"/>
                </a:solidFill>
                <a:cs typeface="Carlito"/>
              </a:rPr>
              <a:t>LE </a:t>
            </a:r>
            <a:r>
              <a:rPr lang="it-IT" sz="2500" i="1" spc="-5" dirty="0" smtClean="0">
                <a:solidFill>
                  <a:srgbClr val="002060"/>
                </a:solidFill>
                <a:cs typeface="Carlito"/>
              </a:rPr>
              <a:t>NUOVE </a:t>
            </a:r>
            <a:r>
              <a:rPr sz="2500" b="1" i="1" spc="-50" dirty="0" smtClean="0">
                <a:solidFill>
                  <a:srgbClr val="002060"/>
                </a:solidFill>
                <a:cs typeface="Carlito"/>
              </a:rPr>
              <a:t>GRADUATORIE  </a:t>
            </a:r>
            <a:r>
              <a:rPr sz="2500" b="1" i="1" spc="-25" dirty="0">
                <a:solidFill>
                  <a:srgbClr val="002060"/>
                </a:solidFill>
                <a:cs typeface="Carlito"/>
              </a:rPr>
              <a:t>PROVINCIALI </a:t>
            </a:r>
            <a:r>
              <a:rPr sz="2500" b="1" i="1" spc="-15" dirty="0">
                <a:solidFill>
                  <a:srgbClr val="002060"/>
                </a:solidFill>
                <a:cs typeface="Carlito"/>
              </a:rPr>
              <a:t>PER </a:t>
            </a:r>
            <a:r>
              <a:rPr sz="2500" b="1" i="1" spc="-10" dirty="0">
                <a:solidFill>
                  <a:srgbClr val="002060"/>
                </a:solidFill>
                <a:cs typeface="Carlito"/>
              </a:rPr>
              <a:t>LE </a:t>
            </a:r>
            <a:r>
              <a:rPr sz="2500" b="1" i="1" spc="-20" dirty="0">
                <a:solidFill>
                  <a:srgbClr val="002060"/>
                </a:solidFill>
                <a:cs typeface="Carlito"/>
              </a:rPr>
              <a:t>SUPPLENZE </a:t>
            </a:r>
            <a:r>
              <a:rPr sz="2500" i="1" spc="-15" dirty="0">
                <a:solidFill>
                  <a:srgbClr val="002060"/>
                </a:solidFill>
                <a:cs typeface="Carlito"/>
              </a:rPr>
              <a:t>(</a:t>
            </a:r>
            <a:r>
              <a:rPr sz="2500" b="1" i="1" spc="-15" dirty="0">
                <a:solidFill>
                  <a:srgbClr val="002060"/>
                </a:solidFill>
                <a:cs typeface="Carlito"/>
              </a:rPr>
              <a:t>GPS</a:t>
            </a:r>
            <a:r>
              <a:rPr sz="2500" i="1" spc="-15" dirty="0" smtClean="0">
                <a:solidFill>
                  <a:srgbClr val="002060"/>
                </a:solidFill>
                <a:cs typeface="Carlito"/>
              </a:rPr>
              <a:t>)</a:t>
            </a:r>
            <a:r>
              <a:rPr lang="it-IT" sz="2500" i="1" spc="-15" dirty="0" smtClean="0">
                <a:solidFill>
                  <a:srgbClr val="002060"/>
                </a:solidFill>
                <a:cs typeface="Carlito"/>
              </a:rPr>
              <a:t>. SUI POSTI RESIDUI SI PROCEDERA’ A NOMINARE DALLE GR</a:t>
            </a:r>
            <a:r>
              <a:rPr sz="2500" b="1" i="1" spc="-50" dirty="0" smtClean="0">
                <a:solidFill>
                  <a:srgbClr val="002060"/>
                </a:solidFill>
                <a:cs typeface="Carlito"/>
              </a:rPr>
              <a:t>ADUATORIE </a:t>
            </a:r>
            <a:r>
              <a:rPr sz="2500" b="1" i="1" spc="-5" dirty="0">
                <a:solidFill>
                  <a:srgbClr val="002060"/>
                </a:solidFill>
                <a:cs typeface="Carlito"/>
              </a:rPr>
              <a:t>DI </a:t>
            </a:r>
            <a:r>
              <a:rPr sz="2500" b="1" i="1" spc="-15" dirty="0">
                <a:solidFill>
                  <a:srgbClr val="002060"/>
                </a:solidFill>
                <a:cs typeface="Carlito"/>
              </a:rPr>
              <a:t>OGNI </a:t>
            </a:r>
            <a:r>
              <a:rPr sz="2500" b="1" i="1" spc="-20" dirty="0" smtClean="0">
                <a:solidFill>
                  <a:srgbClr val="002060"/>
                </a:solidFill>
                <a:cs typeface="Carlito"/>
              </a:rPr>
              <a:t>SINGOL</a:t>
            </a:r>
            <a:r>
              <a:rPr lang="it-IT" sz="2500" b="1" i="1" spc="-20" dirty="0" smtClean="0">
                <a:solidFill>
                  <a:srgbClr val="002060"/>
                </a:solidFill>
                <a:cs typeface="Carlito"/>
              </a:rPr>
              <a:t>A</a:t>
            </a:r>
            <a:r>
              <a:rPr sz="2500" b="1" i="1" spc="-2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500" b="1" i="1" spc="-25" dirty="0" smtClean="0">
                <a:solidFill>
                  <a:srgbClr val="002060"/>
                </a:solidFill>
                <a:cs typeface="Carlito"/>
              </a:rPr>
              <a:t>SCUOLA (</a:t>
            </a:r>
            <a:r>
              <a:rPr sz="2500" b="1" i="1" spc="-5" dirty="0" smtClean="0">
                <a:solidFill>
                  <a:srgbClr val="002060"/>
                </a:solidFill>
                <a:cs typeface="Carlito"/>
              </a:rPr>
              <a:t>GDI</a:t>
            </a:r>
            <a:r>
              <a:rPr lang="it-IT" sz="2500" b="1" i="1" spc="-5" dirty="0" smtClean="0">
                <a:solidFill>
                  <a:srgbClr val="002060"/>
                </a:solidFill>
                <a:cs typeface="Carlito"/>
              </a:rPr>
              <a:t>). </a:t>
            </a:r>
          </a:p>
          <a:p>
            <a:pPr marL="241300" marR="5080" indent="-228600" algn="just">
              <a:lnSpc>
                <a:spcPct val="110000"/>
              </a:lnSpc>
              <a:spcBef>
                <a:spcPts val="100"/>
              </a:spcBef>
              <a:buFont typeface="Wingdings" pitchFamily="2" charset="2"/>
              <a:buChar char="Ø"/>
              <a:tabLst>
                <a:tab pos="241300" algn="l"/>
              </a:tabLst>
            </a:pPr>
            <a:r>
              <a:rPr lang="it-IT" sz="2500" b="1" i="1" spc="-5" dirty="0" smtClean="0">
                <a:solidFill>
                  <a:srgbClr val="002060"/>
                </a:solidFill>
                <a:cs typeface="Carlito"/>
              </a:rPr>
              <a:t>PER IL CONFERIMENTO DELLE SUPPLENZE TEMPORANEE SI UTILIZZANO SOLO</a:t>
            </a:r>
            <a:r>
              <a:rPr lang="it-IT" sz="2500" i="1" dirty="0">
                <a:solidFill>
                  <a:srgbClr val="002060"/>
                </a:solidFill>
                <a:cs typeface="Carlito"/>
              </a:rPr>
              <a:t> </a:t>
            </a:r>
            <a:r>
              <a:rPr sz="2500" i="1" spc="-15" dirty="0" smtClean="0">
                <a:solidFill>
                  <a:srgbClr val="002060"/>
                </a:solidFill>
                <a:cs typeface="Carlito"/>
              </a:rPr>
              <a:t>LE  </a:t>
            </a:r>
            <a:r>
              <a:rPr sz="2500" i="1" spc="-50" dirty="0">
                <a:solidFill>
                  <a:srgbClr val="002060"/>
                </a:solidFill>
                <a:cs typeface="Carlito"/>
              </a:rPr>
              <a:t>GRADUATORIE </a:t>
            </a:r>
            <a:r>
              <a:rPr sz="2500" i="1" spc="-5" dirty="0">
                <a:solidFill>
                  <a:srgbClr val="002060"/>
                </a:solidFill>
                <a:cs typeface="Carlito"/>
              </a:rPr>
              <a:t>DI</a:t>
            </a:r>
            <a:r>
              <a:rPr sz="2500" i="1" spc="20" dirty="0">
                <a:solidFill>
                  <a:srgbClr val="002060"/>
                </a:solidFill>
                <a:cs typeface="Carlito"/>
              </a:rPr>
              <a:t> </a:t>
            </a:r>
            <a:r>
              <a:rPr sz="2500" i="1" spc="-20" dirty="0">
                <a:solidFill>
                  <a:srgbClr val="002060"/>
                </a:solidFill>
                <a:cs typeface="Carlito"/>
              </a:rPr>
              <a:t>ISTITUTO</a:t>
            </a:r>
            <a:endParaRPr sz="2500" i="1" dirty="0">
              <a:solidFill>
                <a:srgbClr val="00206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41300" y="2819273"/>
            <a:ext cx="10286999" cy="292195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85"/>
              </a:spcBef>
              <a:buFont typeface="Wingdings" pitchFamily="2" charset="2"/>
              <a:buChar char="Ø"/>
              <a:tabLst>
                <a:tab pos="240665" algn="l"/>
                <a:tab pos="241300" algn="l"/>
                <a:tab pos="819150" algn="l"/>
                <a:tab pos="2499360" algn="l"/>
                <a:tab pos="3049270" algn="l"/>
                <a:tab pos="5106670" algn="l"/>
                <a:tab pos="5660390" algn="l"/>
                <a:tab pos="6513830" algn="l"/>
                <a:tab pos="7449184" algn="l"/>
              </a:tabLst>
            </a:pPr>
            <a:r>
              <a:rPr lang="it-IT" sz="2400" b="1" i="1" spc="-5" dirty="0" smtClean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i="1" spc="-5" dirty="0" smtClean="0">
                <a:solidFill>
                  <a:srgbClr val="002060"/>
                </a:solidFill>
                <a:latin typeface="Carlito"/>
                <a:cs typeface="Carlito"/>
              </a:rPr>
              <a:t>L</a:t>
            </a:r>
            <a:r>
              <a:rPr lang="it-IT" sz="2400" b="1" i="1" spc="-5" dirty="0" smtClean="0">
                <a:solidFill>
                  <a:srgbClr val="002060"/>
                </a:solidFill>
                <a:latin typeface="Carlito"/>
                <a:cs typeface="Carlito"/>
              </a:rPr>
              <a:t>A PRESENTAZIONE DELLA </a:t>
            </a:r>
            <a:r>
              <a:rPr sz="2400" b="1" i="1" spc="-30" dirty="0" smtClean="0">
                <a:solidFill>
                  <a:srgbClr val="002060"/>
                </a:solidFill>
                <a:latin typeface="Carlito"/>
                <a:cs typeface="Carlito"/>
              </a:rPr>
              <a:t>DOMANDA</a:t>
            </a:r>
            <a:r>
              <a:rPr sz="2400" b="1" i="1" spc="-30" dirty="0">
                <a:solidFill>
                  <a:srgbClr val="002060"/>
                </a:solidFill>
                <a:latin typeface="Carlito"/>
                <a:cs typeface="Carlito"/>
              </a:rPr>
              <a:t>	</a:t>
            </a:r>
            <a:r>
              <a:rPr sz="2400" b="1" i="1" spc="-5" dirty="0">
                <a:solidFill>
                  <a:srgbClr val="002060"/>
                </a:solidFill>
                <a:latin typeface="Carlito"/>
                <a:cs typeface="Carlito"/>
              </a:rPr>
              <a:t>DI	</a:t>
            </a:r>
            <a:r>
              <a:rPr sz="2400" b="1" i="1" spc="-20" dirty="0" smtClean="0">
                <a:solidFill>
                  <a:srgbClr val="002060"/>
                </a:solidFill>
                <a:latin typeface="Carlito"/>
                <a:cs typeface="Carlito"/>
              </a:rPr>
              <a:t>INSERIMENTO</a:t>
            </a:r>
            <a:r>
              <a:rPr lang="it-IT" sz="2400" b="1" i="1" spc="-20" dirty="0" smtClean="0">
                <a:solidFill>
                  <a:srgbClr val="002060"/>
                </a:solidFill>
                <a:latin typeface="Carlito"/>
                <a:cs typeface="Carlito"/>
              </a:rPr>
              <a:t> E/O AGGIORNAMENTO – </a:t>
            </a:r>
            <a:r>
              <a:rPr lang="it-IT" sz="2400" b="1" i="1" spc="-20" dirty="0" smtClean="0">
                <a:solidFill>
                  <a:srgbClr val="FF0000"/>
                </a:solidFill>
                <a:latin typeface="Carlito"/>
                <a:cs typeface="Carlito"/>
              </a:rPr>
              <a:t>DA PRODURRE </a:t>
            </a:r>
            <a:r>
              <a:rPr sz="2400" b="1" i="1" spc="-10" dirty="0" smtClean="0">
                <a:solidFill>
                  <a:srgbClr val="FF0000"/>
                </a:solidFill>
                <a:latin typeface="Carlito"/>
                <a:cs typeface="Carlito"/>
              </a:rPr>
              <a:t>IN</a:t>
            </a:r>
            <a:r>
              <a:rPr sz="2400" b="1" i="1" spc="-10" dirty="0">
                <a:solidFill>
                  <a:srgbClr val="FF0000"/>
                </a:solidFill>
                <a:latin typeface="Carlito"/>
                <a:cs typeface="Carlito"/>
              </a:rPr>
              <a:t>	</a:t>
            </a:r>
            <a:r>
              <a:rPr sz="2400" b="1" i="1" spc="-20" dirty="0">
                <a:solidFill>
                  <a:srgbClr val="FF0000"/>
                </a:solidFill>
                <a:latin typeface="Carlito"/>
                <a:cs typeface="Carlito"/>
              </a:rPr>
              <a:t>UNA	</a:t>
            </a:r>
            <a:r>
              <a:rPr sz="2400" b="1" i="1" spc="-10" dirty="0" smtClean="0">
                <a:solidFill>
                  <a:srgbClr val="FF0000"/>
                </a:solidFill>
                <a:latin typeface="Carlito"/>
                <a:cs typeface="Carlito"/>
              </a:rPr>
              <a:t>SOL</a:t>
            </a:r>
            <a:r>
              <a:rPr lang="it-IT" sz="2400" b="1" i="1" spc="-10" dirty="0" smtClean="0">
                <a:solidFill>
                  <a:srgbClr val="FF0000"/>
                </a:solidFill>
                <a:latin typeface="Carlito"/>
                <a:cs typeface="Carlito"/>
              </a:rPr>
              <a:t>A </a:t>
            </a:r>
            <a:r>
              <a:rPr sz="2400" b="1" i="1" spc="-25" dirty="0" smtClean="0">
                <a:solidFill>
                  <a:srgbClr val="FF0000"/>
                </a:solidFill>
                <a:latin typeface="Carlito"/>
                <a:cs typeface="Carlito"/>
              </a:rPr>
              <a:t>PROVINCIA</a:t>
            </a:r>
            <a:r>
              <a:rPr lang="it-IT" sz="2400" b="1" i="1" dirty="0" smtClean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it-IT" sz="2400" b="1" i="1" dirty="0" smtClean="0">
                <a:solidFill>
                  <a:srgbClr val="002060"/>
                </a:solidFill>
                <a:latin typeface="Carlito"/>
                <a:cs typeface="Carlito"/>
              </a:rPr>
              <a:t>- </a:t>
            </a:r>
            <a:r>
              <a:rPr sz="2400" b="1" i="1" spc="-25" dirty="0" smtClean="0">
                <a:solidFill>
                  <a:srgbClr val="002060"/>
                </a:solidFill>
                <a:latin typeface="Carlito"/>
                <a:cs typeface="Carlito"/>
              </a:rPr>
              <a:t>AVVIENE </a:t>
            </a:r>
            <a:r>
              <a:rPr sz="2400" b="1" i="1" spc="-15" dirty="0">
                <a:solidFill>
                  <a:srgbClr val="002060"/>
                </a:solidFill>
                <a:latin typeface="Carlito"/>
                <a:cs typeface="Carlito"/>
              </a:rPr>
              <a:t>PER </a:t>
            </a:r>
            <a:r>
              <a:rPr lang="it-IT" sz="2400" b="1" i="1" spc="-15" dirty="0" smtClean="0">
                <a:solidFill>
                  <a:srgbClr val="002060"/>
                </a:solidFill>
                <a:latin typeface="Carlito"/>
                <a:cs typeface="Carlito"/>
              </a:rPr>
              <a:t>	</a:t>
            </a:r>
            <a:r>
              <a:rPr sz="2400" b="1" i="1" spc="-10" dirty="0" smtClean="0">
                <a:solidFill>
                  <a:srgbClr val="002060"/>
                </a:solidFill>
                <a:latin typeface="Carlito"/>
                <a:cs typeface="Carlito"/>
              </a:rPr>
              <a:t>VIA</a:t>
            </a:r>
            <a:r>
              <a:rPr sz="2400" b="1" i="1" spc="-15" dirty="0" smtClean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i="1" spc="-55" dirty="0" smtClean="0">
                <a:solidFill>
                  <a:srgbClr val="002060"/>
                </a:solidFill>
                <a:latin typeface="Carlito"/>
                <a:cs typeface="Carlito"/>
              </a:rPr>
              <a:t>INFORMATIZZATA</a:t>
            </a:r>
            <a:r>
              <a:rPr lang="it-IT" sz="2400" b="1" i="1" spc="-55" dirty="0" smtClean="0">
                <a:solidFill>
                  <a:srgbClr val="002060"/>
                </a:solidFill>
                <a:latin typeface="Carlito"/>
                <a:cs typeface="Carlito"/>
              </a:rPr>
              <a:t>;</a:t>
            </a:r>
          </a:p>
          <a:p>
            <a:pPr marL="241300" indent="-228600" algn="ctr">
              <a:lnSpc>
                <a:spcPct val="100000"/>
              </a:lnSpc>
              <a:spcBef>
                <a:spcPts val="385"/>
              </a:spcBef>
              <a:tabLst>
                <a:tab pos="240665" algn="l"/>
                <a:tab pos="241300" algn="l"/>
                <a:tab pos="819150" algn="l"/>
                <a:tab pos="2499360" algn="l"/>
                <a:tab pos="3049270" algn="l"/>
                <a:tab pos="5106670" algn="l"/>
                <a:tab pos="5660390" algn="l"/>
                <a:tab pos="6513830" algn="l"/>
                <a:tab pos="7449184" algn="l"/>
              </a:tabLst>
            </a:pPr>
            <a:r>
              <a:rPr lang="it-IT" sz="3600" b="1" i="1" spc="-55" dirty="0" smtClean="0">
                <a:solidFill>
                  <a:srgbClr val="0070C0"/>
                </a:solidFill>
                <a:latin typeface="Carlito"/>
                <a:cs typeface="Carlito"/>
              </a:rPr>
              <a:t>IMPORTANTE</a:t>
            </a:r>
          </a:p>
          <a:p>
            <a:pPr marL="241300" indent="-228600" algn="just">
              <a:lnSpc>
                <a:spcPct val="100000"/>
              </a:lnSpc>
              <a:spcBef>
                <a:spcPts val="385"/>
              </a:spcBef>
              <a:buFont typeface="Wingdings" pitchFamily="2" charset="2"/>
              <a:buChar char="Ø"/>
              <a:tabLst>
                <a:tab pos="240665" algn="l"/>
                <a:tab pos="241300" algn="l"/>
                <a:tab pos="819150" algn="l"/>
                <a:tab pos="2499360" algn="l"/>
                <a:tab pos="3049270" algn="l"/>
                <a:tab pos="5106670" algn="l"/>
                <a:tab pos="5660390" algn="l"/>
                <a:tab pos="6513830" algn="l"/>
                <a:tab pos="7449184" algn="l"/>
              </a:tabLst>
            </a:pPr>
            <a:r>
              <a:rPr sz="2400" b="1" i="1" dirty="0" smtClean="0">
                <a:solidFill>
                  <a:srgbClr val="002060"/>
                </a:solidFill>
                <a:latin typeface="Carlito"/>
                <a:cs typeface="Carlito"/>
              </a:rPr>
              <a:t>I </a:t>
            </a:r>
            <a:r>
              <a:rPr sz="2400" b="1" i="1" spc="-5" dirty="0">
                <a:solidFill>
                  <a:srgbClr val="002060"/>
                </a:solidFill>
                <a:latin typeface="Carlito"/>
                <a:cs typeface="Carlito"/>
              </a:rPr>
              <a:t>DOCENTI </a:t>
            </a:r>
            <a:r>
              <a:rPr sz="2400" b="1" i="1" dirty="0">
                <a:solidFill>
                  <a:srgbClr val="002060"/>
                </a:solidFill>
                <a:latin typeface="Carlito"/>
                <a:cs typeface="Carlito"/>
              </a:rPr>
              <a:t>GIÀ </a:t>
            </a:r>
            <a:r>
              <a:rPr sz="2400" b="1" i="1" spc="-10" dirty="0">
                <a:solidFill>
                  <a:srgbClr val="002060"/>
                </a:solidFill>
                <a:latin typeface="Carlito"/>
                <a:cs typeface="Carlito"/>
              </a:rPr>
              <a:t>INSERITI </a:t>
            </a:r>
            <a:r>
              <a:rPr sz="2400" b="1" i="1" dirty="0">
                <a:solidFill>
                  <a:srgbClr val="002060"/>
                </a:solidFill>
                <a:latin typeface="Carlito"/>
                <a:cs typeface="Carlito"/>
              </a:rPr>
              <a:t>IN </a:t>
            </a:r>
            <a:r>
              <a:rPr sz="2400" b="1" i="1" spc="-5" dirty="0">
                <a:solidFill>
                  <a:srgbClr val="002060"/>
                </a:solidFill>
                <a:latin typeface="Carlito"/>
                <a:cs typeface="Carlito"/>
              </a:rPr>
              <a:t>UNA </a:t>
            </a:r>
            <a:r>
              <a:rPr sz="2400" b="1" i="1" spc="-5" dirty="0">
                <a:solidFill>
                  <a:srgbClr val="FF0000"/>
                </a:solidFill>
                <a:latin typeface="Carlito"/>
                <a:cs typeface="Carlito"/>
              </a:rPr>
              <a:t>GAE </a:t>
            </a:r>
            <a:r>
              <a:rPr sz="2400" b="1" i="1" spc="-5" dirty="0">
                <a:solidFill>
                  <a:srgbClr val="002060"/>
                </a:solidFill>
                <a:latin typeface="Carlito"/>
                <a:cs typeface="Carlito"/>
              </a:rPr>
              <a:t>POSSONO </a:t>
            </a:r>
            <a:r>
              <a:rPr sz="2400" b="1" i="1" spc="-45" dirty="0">
                <a:solidFill>
                  <a:srgbClr val="002060"/>
                </a:solidFill>
                <a:latin typeface="Carlito"/>
                <a:cs typeface="Carlito"/>
              </a:rPr>
              <a:t>FARE </a:t>
            </a:r>
            <a:r>
              <a:rPr sz="2400" b="1" i="1" spc="-15" dirty="0">
                <a:solidFill>
                  <a:srgbClr val="002060"/>
                </a:solidFill>
                <a:latin typeface="Carlito"/>
                <a:cs typeface="Carlito"/>
              </a:rPr>
              <a:t>DOMANDA </a:t>
            </a:r>
            <a:r>
              <a:rPr sz="2400" b="1" i="1" spc="5" dirty="0">
                <a:solidFill>
                  <a:srgbClr val="002060"/>
                </a:solidFill>
                <a:latin typeface="Carlito"/>
                <a:cs typeface="Carlito"/>
              </a:rPr>
              <a:t>DI  </a:t>
            </a:r>
            <a:r>
              <a:rPr sz="2400" b="1" i="1" spc="-25" dirty="0">
                <a:solidFill>
                  <a:srgbClr val="002060"/>
                </a:solidFill>
                <a:latin typeface="Carlito"/>
                <a:cs typeface="Carlito"/>
              </a:rPr>
              <a:t>INSERIMENTO </a:t>
            </a:r>
            <a:r>
              <a:rPr sz="2400" b="1" i="1" spc="-15" dirty="0">
                <a:solidFill>
                  <a:srgbClr val="002060"/>
                </a:solidFill>
                <a:latin typeface="Carlito"/>
                <a:cs typeface="Carlito"/>
              </a:rPr>
              <a:t>IN </a:t>
            </a:r>
            <a:r>
              <a:rPr sz="2400" b="1" i="1" spc="-20" dirty="0">
                <a:solidFill>
                  <a:srgbClr val="002060"/>
                </a:solidFill>
                <a:latin typeface="Carlito"/>
                <a:cs typeface="Carlito"/>
              </a:rPr>
              <a:t>UNA </a:t>
            </a:r>
            <a:r>
              <a:rPr sz="2400" b="1" i="1" spc="-15" dirty="0">
                <a:solidFill>
                  <a:srgbClr val="002060"/>
                </a:solidFill>
                <a:latin typeface="Carlito"/>
                <a:cs typeface="Carlito"/>
              </a:rPr>
              <a:t>GPS ANCHE </a:t>
            </a:r>
            <a:r>
              <a:rPr sz="2400" b="1" i="1" spc="-10" dirty="0">
                <a:solidFill>
                  <a:srgbClr val="002060"/>
                </a:solidFill>
                <a:latin typeface="Carlito"/>
                <a:cs typeface="Carlito"/>
              </a:rPr>
              <a:t>IN </a:t>
            </a:r>
            <a:r>
              <a:rPr sz="2400" b="1" i="1" spc="-25" dirty="0">
                <a:solidFill>
                  <a:srgbClr val="002060"/>
                </a:solidFill>
                <a:latin typeface="Carlito"/>
                <a:cs typeface="Carlito"/>
              </a:rPr>
              <a:t>UNA </a:t>
            </a:r>
            <a:r>
              <a:rPr sz="2400" b="1" i="1" spc="-20" dirty="0">
                <a:solidFill>
                  <a:srgbClr val="002060"/>
                </a:solidFill>
                <a:latin typeface="Carlito"/>
                <a:cs typeface="Carlito"/>
              </a:rPr>
              <a:t>PROVINCIA </a:t>
            </a:r>
            <a:r>
              <a:rPr sz="2400" b="1" i="1" spc="-10" dirty="0">
                <a:solidFill>
                  <a:srgbClr val="002060"/>
                </a:solidFill>
                <a:latin typeface="Carlito"/>
                <a:cs typeface="Carlito"/>
              </a:rPr>
              <a:t>DIVERSA  DA </a:t>
            </a:r>
            <a:r>
              <a:rPr sz="2400" b="1" i="1" spc="-15" dirty="0">
                <a:solidFill>
                  <a:srgbClr val="002060"/>
                </a:solidFill>
                <a:latin typeface="Carlito"/>
                <a:cs typeface="Carlito"/>
              </a:rPr>
              <a:t>QUELLA </a:t>
            </a:r>
            <a:r>
              <a:rPr sz="2400" b="1" i="1" spc="-10" dirty="0">
                <a:solidFill>
                  <a:srgbClr val="002060"/>
                </a:solidFill>
                <a:latin typeface="Carlito"/>
                <a:cs typeface="Carlito"/>
              </a:rPr>
              <a:t>IN </a:t>
            </a:r>
            <a:r>
              <a:rPr sz="2400" b="1" i="1" spc="-15" dirty="0">
                <a:solidFill>
                  <a:srgbClr val="002060"/>
                </a:solidFill>
                <a:latin typeface="Carlito"/>
                <a:cs typeface="Carlito"/>
              </a:rPr>
              <a:t>CUI </a:t>
            </a:r>
            <a:r>
              <a:rPr sz="2400" b="1" i="1" spc="-5" dirty="0">
                <a:solidFill>
                  <a:srgbClr val="002060"/>
                </a:solidFill>
                <a:latin typeface="Carlito"/>
                <a:cs typeface="Carlito"/>
              </a:rPr>
              <a:t>SONO </a:t>
            </a:r>
            <a:r>
              <a:rPr sz="2400" b="1" i="1" spc="-35" dirty="0">
                <a:solidFill>
                  <a:srgbClr val="002060"/>
                </a:solidFill>
                <a:latin typeface="Carlito"/>
                <a:cs typeface="Carlito"/>
              </a:rPr>
              <a:t>ATTUALMENTE</a:t>
            </a:r>
            <a:r>
              <a:rPr sz="2400" b="1" i="1" spc="-7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i="1" spc="-10" dirty="0">
                <a:solidFill>
                  <a:srgbClr val="002060"/>
                </a:solidFill>
                <a:latin typeface="Carlito"/>
                <a:cs typeface="Carlito"/>
              </a:rPr>
              <a:t>INSERITI</a:t>
            </a:r>
            <a:endParaRPr sz="2400" b="1" i="1" dirty="0">
              <a:solidFill>
                <a:srgbClr val="002060"/>
              </a:solidFill>
              <a:latin typeface="Carlito"/>
              <a:cs typeface="Carlito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41300" y="962025"/>
          <a:ext cx="10134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3180"/>
                <a:gridCol w="4861420"/>
              </a:tblGrid>
              <a:tr h="443160">
                <a:tc>
                  <a:txBody>
                    <a:bodyPr/>
                    <a:lstStyle/>
                    <a:p>
                      <a:pPr algn="ctr"/>
                      <a:r>
                        <a:rPr lang="it-IT" i="1" dirty="0" smtClean="0">
                          <a:solidFill>
                            <a:srgbClr val="002060"/>
                          </a:solidFill>
                        </a:rPr>
                        <a:t>LE</a:t>
                      </a:r>
                      <a:r>
                        <a:rPr lang="it-IT" i="1" baseline="0" dirty="0" smtClean="0">
                          <a:solidFill>
                            <a:srgbClr val="002060"/>
                          </a:solidFill>
                        </a:rPr>
                        <a:t> GRADUATORIE PROVINCIALI- </a:t>
                      </a:r>
                    </a:p>
                    <a:p>
                      <a:pPr algn="ctr"/>
                      <a:r>
                        <a:rPr lang="it-IT" i="1" baseline="0" dirty="0" smtClean="0">
                          <a:solidFill>
                            <a:srgbClr val="002060"/>
                          </a:solidFill>
                        </a:rPr>
                        <a:t>D’ORA IN AVANTI,  DEFINITE </a:t>
                      </a:r>
                    </a:p>
                    <a:p>
                      <a:pPr algn="ctr"/>
                      <a:r>
                        <a:rPr lang="it-IT" sz="3600" i="1" baseline="0" dirty="0" smtClean="0">
                          <a:solidFill>
                            <a:srgbClr val="FF0000"/>
                          </a:solidFill>
                        </a:rPr>
                        <a:t>GPS</a:t>
                      </a:r>
                      <a:endParaRPr lang="it-IT" sz="36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2000" b="1" i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SONO FORMATE  IN:</a:t>
                      </a:r>
                    </a:p>
                    <a:p>
                      <a:pPr algn="ctr"/>
                      <a:endParaRPr lang="it-IT" sz="20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kumimoji="0" lang="it-IT" sz="3200" b="1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DUE FASCE DISTINTE</a:t>
                      </a:r>
                      <a:endParaRPr kumimoji="0" lang="it-IT" sz="3600" b="1" i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67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038225"/>
            <a:ext cx="10452099" cy="51044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9395" marR="5080" indent="-227329" algn="ctr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  <a:tab pos="684530" algn="l"/>
                <a:tab pos="1349375" algn="l"/>
                <a:tab pos="2300605" algn="l"/>
                <a:tab pos="3486785" algn="l"/>
                <a:tab pos="5548630" algn="l"/>
                <a:tab pos="5862955" algn="l"/>
                <a:tab pos="7334250" algn="l"/>
                <a:tab pos="8253730" algn="l"/>
              </a:tabLst>
            </a:pPr>
            <a:r>
              <a:rPr lang="it-IT"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       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L</a:t>
            </a:r>
            <a:r>
              <a:rPr sz="3200" b="1" dirty="0" smtClean="0">
                <a:solidFill>
                  <a:srgbClr val="002060"/>
                </a:solidFill>
                <a:latin typeface="Carlito"/>
                <a:cs typeface="Carlito"/>
              </a:rPr>
              <a:t>E</a:t>
            </a:r>
            <a:r>
              <a:rPr sz="3200" b="1" dirty="0">
                <a:solidFill>
                  <a:srgbClr val="002060"/>
                </a:solidFill>
                <a:latin typeface="Carlito"/>
                <a:cs typeface="Carlito"/>
              </a:rPr>
              <a:t>	</a:t>
            </a:r>
            <a:r>
              <a:rPr lang="it-IT" sz="3200" b="1" dirty="0" smtClean="0">
                <a:solidFill>
                  <a:srgbClr val="002060"/>
                </a:solidFill>
                <a:latin typeface="Carlito"/>
                <a:cs typeface="Carlito"/>
              </a:rPr>
              <a:t>  </a:t>
            </a:r>
            <a:r>
              <a:rPr sz="3200" b="1" spc="-15" dirty="0" smtClean="0">
                <a:solidFill>
                  <a:srgbClr val="FF0000"/>
                </a:solidFill>
                <a:latin typeface="Carlito"/>
                <a:cs typeface="Carlito"/>
              </a:rPr>
              <a:t>G</a:t>
            </a:r>
            <a:r>
              <a:rPr sz="3200" b="1" spc="-5" dirty="0" smtClean="0">
                <a:solidFill>
                  <a:srgbClr val="FF0000"/>
                </a:solidFill>
                <a:latin typeface="Carlito"/>
                <a:cs typeface="Carlito"/>
              </a:rPr>
              <a:t>P</a:t>
            </a:r>
            <a:r>
              <a:rPr sz="3200" b="1" dirty="0" smtClean="0">
                <a:solidFill>
                  <a:srgbClr val="FF0000"/>
                </a:solidFill>
                <a:latin typeface="Carlito"/>
                <a:cs typeface="Carlito"/>
              </a:rPr>
              <a:t>S</a:t>
            </a:r>
            <a:r>
              <a:rPr lang="it-IT" sz="3200" b="1" dirty="0" smtClean="0">
                <a:solidFill>
                  <a:srgbClr val="002060"/>
                </a:solidFill>
                <a:latin typeface="Carlito"/>
                <a:cs typeface="Carlito"/>
              </a:rPr>
              <a:t>  </a:t>
            </a:r>
            <a:r>
              <a:rPr sz="3200" b="1" spc="-20" dirty="0" smtClean="0">
                <a:solidFill>
                  <a:srgbClr val="002060"/>
                </a:solidFill>
                <a:latin typeface="Carlito"/>
                <a:cs typeface="Carlito"/>
              </a:rPr>
              <a:t>S</a:t>
            </a:r>
            <a:r>
              <a:rPr sz="3200" b="1" spc="5" dirty="0" smtClean="0">
                <a:solidFill>
                  <a:srgbClr val="002060"/>
                </a:solidFill>
                <a:latin typeface="Carlito"/>
                <a:cs typeface="Carlito"/>
              </a:rPr>
              <a:t>C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U</a:t>
            </a:r>
            <a:r>
              <a:rPr sz="3200" b="1" spc="-15" dirty="0" smtClean="0">
                <a:solidFill>
                  <a:srgbClr val="002060"/>
                </a:solidFill>
                <a:latin typeface="Carlito"/>
                <a:cs typeface="Carlito"/>
              </a:rPr>
              <a:t>O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L</a:t>
            </a:r>
            <a:r>
              <a:rPr lang="it-IT" sz="3200" b="1" dirty="0" smtClean="0">
                <a:solidFill>
                  <a:srgbClr val="002060"/>
                </a:solidFill>
                <a:latin typeface="Carlito"/>
                <a:cs typeface="Carlito"/>
              </a:rPr>
              <a:t>E  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D</a:t>
            </a:r>
            <a:r>
              <a:rPr sz="3200" b="1" spc="5" dirty="0" smtClean="0">
                <a:solidFill>
                  <a:srgbClr val="002060"/>
                </a:solidFill>
                <a:latin typeface="Carlito"/>
                <a:cs typeface="Carlito"/>
              </a:rPr>
              <a:t>E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L</a:t>
            </a:r>
            <a:r>
              <a:rPr sz="3200" b="1" spc="-170" dirty="0" smtClean="0">
                <a:solidFill>
                  <a:srgbClr val="002060"/>
                </a:solidFill>
                <a:latin typeface="Carlito"/>
                <a:cs typeface="Carlito"/>
              </a:rPr>
              <a:t>L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’</a:t>
            </a:r>
            <a:r>
              <a:rPr sz="3200" b="1" dirty="0" smtClean="0">
                <a:solidFill>
                  <a:srgbClr val="002060"/>
                </a:solidFill>
                <a:latin typeface="Carlito"/>
                <a:cs typeface="Carlito"/>
              </a:rPr>
              <a:t>I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N</a:t>
            </a:r>
            <a:r>
              <a:rPr sz="3200" b="1" spc="-140" dirty="0" smtClean="0">
                <a:solidFill>
                  <a:srgbClr val="002060"/>
                </a:solidFill>
                <a:latin typeface="Carlito"/>
                <a:cs typeface="Carlito"/>
              </a:rPr>
              <a:t>F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AN</a:t>
            </a:r>
            <a:r>
              <a:rPr sz="3200" b="1" dirty="0" smtClean="0">
                <a:solidFill>
                  <a:srgbClr val="002060"/>
                </a:solidFill>
                <a:latin typeface="Carlito"/>
                <a:cs typeface="Carlito"/>
              </a:rPr>
              <a:t>Z</a:t>
            </a:r>
            <a:r>
              <a:rPr sz="3200" b="1" spc="-15" dirty="0" smtClean="0">
                <a:solidFill>
                  <a:srgbClr val="002060"/>
                </a:solidFill>
                <a:latin typeface="Carlito"/>
                <a:cs typeface="Carlito"/>
              </a:rPr>
              <a:t>I</a:t>
            </a:r>
            <a:r>
              <a:rPr sz="3200" b="1" dirty="0" smtClean="0">
                <a:solidFill>
                  <a:srgbClr val="002060"/>
                </a:solidFill>
                <a:latin typeface="Carlito"/>
                <a:cs typeface="Carlito"/>
              </a:rPr>
              <a:t>A</a:t>
            </a:r>
            <a:r>
              <a:rPr lang="it-IT" sz="3200" b="1" dirty="0" smtClean="0">
                <a:solidFill>
                  <a:srgbClr val="002060"/>
                </a:solidFill>
                <a:latin typeface="Carlito"/>
                <a:cs typeface="Carlito"/>
              </a:rPr>
              <a:t> E 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P</a:t>
            </a:r>
            <a:r>
              <a:rPr sz="3200" b="1" dirty="0" smtClean="0">
                <a:solidFill>
                  <a:srgbClr val="002060"/>
                </a:solidFill>
                <a:latin typeface="Carlito"/>
                <a:cs typeface="Carlito"/>
              </a:rPr>
              <a:t>RIM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A</a:t>
            </a:r>
            <a:r>
              <a:rPr sz="3200" b="1" dirty="0" smtClean="0">
                <a:solidFill>
                  <a:srgbClr val="002060"/>
                </a:solidFill>
                <a:latin typeface="Carlito"/>
                <a:cs typeface="Carlito"/>
              </a:rPr>
              <a:t>RIA</a:t>
            </a:r>
            <a:r>
              <a:rPr sz="2800" b="1" dirty="0">
                <a:solidFill>
                  <a:srgbClr val="C00000"/>
                </a:solidFill>
                <a:latin typeface="Carlito"/>
                <a:cs typeface="Carlito"/>
              </a:rPr>
              <a:t>	</a:t>
            </a:r>
            <a:endParaRPr lang="it-IT" sz="2800" b="1" dirty="0" smtClean="0">
              <a:solidFill>
                <a:srgbClr val="C00000"/>
              </a:solidFill>
              <a:latin typeface="Carlito"/>
              <a:cs typeface="Carlito"/>
            </a:endParaRPr>
          </a:p>
          <a:p>
            <a:pPr marL="239395" marR="5080" indent="-227329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  <a:tab pos="684530" algn="l"/>
                <a:tab pos="1349375" algn="l"/>
                <a:tab pos="2300605" algn="l"/>
                <a:tab pos="3486785" algn="l"/>
                <a:tab pos="5548630" algn="l"/>
                <a:tab pos="5862955" algn="l"/>
                <a:tab pos="7334250" algn="l"/>
                <a:tab pos="8253730" algn="l"/>
              </a:tabLst>
            </a:pPr>
            <a:endParaRPr sz="2400" dirty="0" smtClean="0">
              <a:latin typeface="Carlito"/>
              <a:cs typeface="Carlito"/>
            </a:endParaRPr>
          </a:p>
          <a:p>
            <a:pPr marL="467995" marR="147955" lvl="1" indent="-227329" algn="ctr">
              <a:lnSpc>
                <a:spcPct val="110000"/>
              </a:lnSpc>
              <a:buClr>
                <a:srgbClr val="000000"/>
              </a:buClr>
              <a:tabLst>
                <a:tab pos="544195" algn="l"/>
                <a:tab pos="1981835" algn="l"/>
                <a:tab pos="3367404" algn="l"/>
                <a:tab pos="3776979" algn="l"/>
                <a:tab pos="5180965" algn="l"/>
                <a:tab pos="5584190" algn="l"/>
                <a:tab pos="7433945" algn="l"/>
              </a:tabLst>
            </a:pPr>
            <a:r>
              <a:rPr lang="it-IT" sz="3600" b="1" dirty="0" smtClean="0">
                <a:solidFill>
                  <a:srgbClr val="C00000"/>
                </a:solidFill>
                <a:cs typeface="Carlito"/>
              </a:rPr>
              <a:t>    </a:t>
            </a:r>
            <a:r>
              <a:rPr sz="3600" b="1" dirty="0" smtClean="0">
                <a:solidFill>
                  <a:srgbClr val="C00000"/>
                </a:solidFill>
                <a:cs typeface="Carlito"/>
              </a:rPr>
              <a:t>I</a:t>
            </a:r>
            <a:r>
              <a:rPr sz="3600" b="1" spc="-80" dirty="0" smtClean="0">
                <a:solidFill>
                  <a:srgbClr val="C00000"/>
                </a:solidFill>
                <a:cs typeface="Carlito"/>
              </a:rPr>
              <a:t> </a:t>
            </a:r>
            <a:r>
              <a:rPr sz="3600" b="1" spc="-145" dirty="0" smtClean="0">
                <a:solidFill>
                  <a:srgbClr val="C00000"/>
                </a:solidFill>
                <a:cs typeface="Carlito"/>
              </a:rPr>
              <a:t>F</a:t>
            </a:r>
            <a:r>
              <a:rPr sz="3600" b="1" dirty="0" smtClean="0">
                <a:solidFill>
                  <a:srgbClr val="C00000"/>
                </a:solidFill>
                <a:cs typeface="Carlito"/>
              </a:rPr>
              <a:t>A</a:t>
            </a:r>
            <a:r>
              <a:rPr sz="3600" b="1" spc="-10" dirty="0" smtClean="0">
                <a:solidFill>
                  <a:srgbClr val="C00000"/>
                </a:solidFill>
                <a:cs typeface="Carlito"/>
              </a:rPr>
              <a:t>S</a:t>
            </a:r>
            <a:r>
              <a:rPr sz="3600" b="1" spc="-5" dirty="0" smtClean="0">
                <a:solidFill>
                  <a:srgbClr val="C00000"/>
                </a:solidFill>
                <a:cs typeface="Carlito"/>
              </a:rPr>
              <a:t>C</a:t>
            </a:r>
            <a:r>
              <a:rPr sz="3600" b="1" spc="-10" dirty="0" smtClean="0">
                <a:solidFill>
                  <a:srgbClr val="C00000"/>
                </a:solidFill>
                <a:cs typeface="Carlito"/>
              </a:rPr>
              <a:t>I</a:t>
            </a:r>
            <a:r>
              <a:rPr sz="3600" b="1" spc="-25" dirty="0" smtClean="0">
                <a:solidFill>
                  <a:srgbClr val="C00000"/>
                </a:solidFill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	</a:t>
            </a:r>
            <a:endParaRPr lang="it-IT" sz="2400" dirty="0" smtClean="0">
              <a:latin typeface="Carlito"/>
              <a:cs typeface="Carlito"/>
            </a:endParaRPr>
          </a:p>
          <a:p>
            <a:pPr marL="467995" marR="147955" lvl="1" indent="-227329" algn="ctr">
              <a:lnSpc>
                <a:spcPct val="110000"/>
              </a:lnSpc>
              <a:buClr>
                <a:srgbClr val="000000"/>
              </a:buClr>
              <a:tabLst>
                <a:tab pos="544195" algn="l"/>
                <a:tab pos="1981835" algn="l"/>
                <a:tab pos="3367404" algn="l"/>
                <a:tab pos="3776979" algn="l"/>
                <a:tab pos="5180965" algn="l"/>
                <a:tab pos="5584190" algn="l"/>
                <a:tab pos="7433945" algn="l"/>
              </a:tabLst>
            </a:pPr>
            <a:r>
              <a:rPr lang="it-IT" sz="2400" b="1" spc="-5" dirty="0">
                <a:cs typeface="Carlito"/>
              </a:rPr>
              <a:t> </a:t>
            </a:r>
            <a:r>
              <a:rPr lang="it-IT" sz="2400" b="1" spc="-5" dirty="0" smtClean="0">
                <a:cs typeface="Carlito"/>
              </a:rPr>
              <a:t>    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DOCENTI </a:t>
            </a:r>
            <a:r>
              <a:rPr sz="2400" b="1" spc="-20" dirty="0" smtClean="0">
                <a:solidFill>
                  <a:srgbClr val="002060"/>
                </a:solidFill>
                <a:cs typeface="Carlito"/>
              </a:rPr>
              <a:t>I</a:t>
            </a:r>
            <a:r>
              <a:rPr sz="2400" b="1" dirty="0" smtClean="0">
                <a:solidFill>
                  <a:srgbClr val="002060"/>
                </a:solidFill>
                <a:cs typeface="Carlito"/>
              </a:rPr>
              <a:t>N</a:t>
            </a:r>
            <a:r>
              <a:rPr lang="it-IT" sz="2400" b="1" dirty="0">
                <a:solidFill>
                  <a:srgbClr val="002060"/>
                </a:solidFill>
                <a:cs typeface="Carlito"/>
              </a:rPr>
              <a:t> </a:t>
            </a:r>
            <a:r>
              <a:rPr sz="2400" b="1" spc="-20" dirty="0" smtClean="0">
                <a:solidFill>
                  <a:srgbClr val="002060"/>
                </a:solidFill>
                <a:cs typeface="Carlito"/>
              </a:rPr>
              <a:t>P</a:t>
            </a:r>
            <a:r>
              <a:rPr sz="2400" b="1" spc="-30" dirty="0" smtClean="0">
                <a:solidFill>
                  <a:srgbClr val="002060"/>
                </a:solidFill>
                <a:cs typeface="Carlito"/>
              </a:rPr>
              <a:t>O</a:t>
            </a:r>
            <a:r>
              <a:rPr sz="2400" b="1" spc="20" dirty="0" smtClean="0">
                <a:solidFill>
                  <a:srgbClr val="002060"/>
                </a:solidFill>
                <a:cs typeface="Carlito"/>
              </a:rPr>
              <a:t>S</a:t>
            </a:r>
            <a:r>
              <a:rPr sz="2400" b="1" spc="-5" dirty="0" smtClean="0">
                <a:solidFill>
                  <a:srgbClr val="002060"/>
                </a:solidFill>
                <a:cs typeface="Carlito"/>
              </a:rPr>
              <a:t>S</a:t>
            </a:r>
            <a:r>
              <a:rPr sz="2400" b="1" spc="-30" dirty="0" smtClean="0">
                <a:solidFill>
                  <a:srgbClr val="002060"/>
                </a:solidFill>
                <a:cs typeface="Carlito"/>
              </a:rPr>
              <a:t>E</a:t>
            </a:r>
            <a:r>
              <a:rPr sz="2400" b="1" spc="-10" dirty="0" smtClean="0">
                <a:solidFill>
                  <a:srgbClr val="002060"/>
                </a:solidFill>
                <a:cs typeface="Carlito"/>
              </a:rPr>
              <a:t>SS</a:t>
            </a:r>
            <a:r>
              <a:rPr sz="2400" b="1" dirty="0" smtClean="0">
                <a:solidFill>
                  <a:srgbClr val="002060"/>
                </a:solidFill>
                <a:cs typeface="Carlito"/>
              </a:rPr>
              <a:t>O</a:t>
            </a:r>
            <a:r>
              <a:rPr lang="it-IT" sz="2400" b="1" dirty="0">
                <a:solidFill>
                  <a:srgbClr val="002060"/>
                </a:solidFill>
                <a:cs typeface="Carlito"/>
              </a:rPr>
              <a:t> </a:t>
            </a:r>
            <a:r>
              <a:rPr sz="2400" b="1" spc="15" dirty="0" smtClean="0">
                <a:solidFill>
                  <a:srgbClr val="002060"/>
                </a:solidFill>
                <a:cs typeface="Carlito"/>
              </a:rPr>
              <a:t>D</a:t>
            </a:r>
            <a:r>
              <a:rPr sz="2400" b="1" dirty="0" smtClean="0">
                <a:solidFill>
                  <a:srgbClr val="002060"/>
                </a:solidFill>
                <a:cs typeface="Carlito"/>
              </a:rPr>
              <a:t>I</a:t>
            </a:r>
            <a:r>
              <a:rPr lang="it-IT" sz="2400" b="1" dirty="0">
                <a:solidFill>
                  <a:srgbClr val="002060"/>
                </a:solidFill>
                <a:cs typeface="Carlito"/>
              </a:rPr>
              <a:t> </a:t>
            </a:r>
            <a:r>
              <a:rPr sz="2400" b="1" spc="-20" dirty="0" smtClean="0">
                <a:solidFill>
                  <a:srgbClr val="002060"/>
                </a:solidFill>
                <a:cs typeface="Carlito"/>
              </a:rPr>
              <a:t>ABI</a:t>
            </a:r>
            <a:r>
              <a:rPr sz="2400" b="1" spc="-15" dirty="0" smtClean="0">
                <a:solidFill>
                  <a:srgbClr val="002060"/>
                </a:solidFill>
                <a:cs typeface="Carlito"/>
              </a:rPr>
              <a:t>L</a:t>
            </a:r>
            <a:r>
              <a:rPr sz="2400" b="1" dirty="0" smtClean="0">
                <a:solidFill>
                  <a:srgbClr val="002060"/>
                </a:solidFill>
                <a:cs typeface="Carlito"/>
              </a:rPr>
              <a:t>I</a:t>
            </a:r>
            <a:r>
              <a:rPr sz="2400" b="1" spc="-204" dirty="0" smtClean="0">
                <a:solidFill>
                  <a:srgbClr val="002060"/>
                </a:solidFill>
                <a:cs typeface="Carlito"/>
              </a:rPr>
              <a:t>T</a:t>
            </a:r>
            <a:r>
              <a:rPr sz="2400" b="1" spc="-30" dirty="0" smtClean="0">
                <a:solidFill>
                  <a:srgbClr val="002060"/>
                </a:solidFill>
                <a:cs typeface="Carlito"/>
              </a:rPr>
              <a:t>A</a:t>
            </a:r>
            <a:r>
              <a:rPr sz="2400" b="1" spc="5" dirty="0" smtClean="0">
                <a:solidFill>
                  <a:srgbClr val="002060"/>
                </a:solidFill>
                <a:cs typeface="Carlito"/>
              </a:rPr>
              <a:t>Z</a:t>
            </a:r>
            <a:r>
              <a:rPr sz="2400" b="1" dirty="0" smtClean="0">
                <a:solidFill>
                  <a:srgbClr val="002060"/>
                </a:solidFill>
                <a:cs typeface="Carlito"/>
              </a:rPr>
              <a:t>I</a:t>
            </a:r>
            <a:r>
              <a:rPr sz="2400" b="1" spc="-20" dirty="0" smtClean="0">
                <a:solidFill>
                  <a:srgbClr val="002060"/>
                </a:solidFill>
                <a:cs typeface="Carlito"/>
              </a:rPr>
              <a:t>O</a:t>
            </a:r>
            <a:r>
              <a:rPr sz="2400" b="1" spc="-35" dirty="0" smtClean="0">
                <a:solidFill>
                  <a:srgbClr val="002060"/>
                </a:solidFill>
                <a:cs typeface="Carlito"/>
              </a:rPr>
              <a:t>N</a:t>
            </a:r>
            <a:r>
              <a:rPr sz="2400" b="1" dirty="0" smtClean="0">
                <a:solidFill>
                  <a:srgbClr val="002060"/>
                </a:solidFill>
                <a:cs typeface="Carlito"/>
              </a:rPr>
              <a:t>E</a:t>
            </a:r>
            <a:r>
              <a:rPr sz="2400" b="1" dirty="0">
                <a:solidFill>
                  <a:srgbClr val="002060"/>
                </a:solidFill>
                <a:cs typeface="Carlito"/>
              </a:rPr>
              <a:t>	</a:t>
            </a:r>
            <a:endParaRPr lang="it-IT" sz="2400" b="1" dirty="0" smtClean="0">
              <a:solidFill>
                <a:srgbClr val="002060"/>
              </a:solidFill>
              <a:cs typeface="Carlito"/>
            </a:endParaRPr>
          </a:p>
          <a:p>
            <a:pPr marL="467995" marR="147955" lvl="1" indent="-227329" algn="ctr">
              <a:lnSpc>
                <a:spcPct val="110000"/>
              </a:lnSpc>
              <a:buClr>
                <a:srgbClr val="000000"/>
              </a:buClr>
              <a:tabLst>
                <a:tab pos="544195" algn="l"/>
                <a:tab pos="1981835" algn="l"/>
                <a:tab pos="3367404" algn="l"/>
                <a:tab pos="3776979" algn="l"/>
                <a:tab pos="5180965" algn="l"/>
                <a:tab pos="5584190" algn="l"/>
                <a:tab pos="7433945" algn="l"/>
              </a:tabLst>
            </a:pPr>
            <a:r>
              <a:rPr sz="2400" b="1" spc="-5" dirty="0" smtClean="0">
                <a:solidFill>
                  <a:srgbClr val="002060"/>
                </a:solidFill>
                <a:cs typeface="Carlito"/>
              </a:rPr>
              <a:t>(</a:t>
            </a:r>
            <a:r>
              <a:rPr sz="2000" b="1" spc="-10" dirty="0">
                <a:solidFill>
                  <a:srgbClr val="002060"/>
                </a:solidFill>
                <a:cs typeface="Carlito"/>
              </a:rPr>
              <a:t>DI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P</a:t>
            </a:r>
            <a:r>
              <a:rPr sz="2000" b="1" spc="-50" dirty="0">
                <a:solidFill>
                  <a:srgbClr val="002060"/>
                </a:solidFill>
                <a:cs typeface="Carlito"/>
              </a:rPr>
              <a:t>L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O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M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A  </a:t>
            </a:r>
            <a:r>
              <a:rPr sz="2000" b="1" spc="-25" dirty="0">
                <a:solidFill>
                  <a:srgbClr val="002060"/>
                </a:solidFill>
                <a:cs typeface="Carlito"/>
              </a:rPr>
              <a:t>ANTE 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2001/02 </a:t>
            </a:r>
            <a:r>
              <a:rPr sz="2000" b="1" dirty="0">
                <a:solidFill>
                  <a:srgbClr val="002060"/>
                </a:solidFill>
                <a:cs typeface="Carlito"/>
              </a:rPr>
              <a:t>E </a:t>
            </a:r>
            <a:r>
              <a:rPr sz="2000" b="1" spc="-45" dirty="0">
                <a:solidFill>
                  <a:srgbClr val="002060"/>
                </a:solidFill>
                <a:cs typeface="Carlito"/>
              </a:rPr>
              <a:t>LAUREATI </a:t>
            </a:r>
            <a:r>
              <a:rPr sz="2000" b="1" spc="-5" dirty="0">
                <a:solidFill>
                  <a:srgbClr val="002060"/>
                </a:solidFill>
                <a:cs typeface="Carlito"/>
              </a:rPr>
              <a:t>IN </a:t>
            </a:r>
            <a:r>
              <a:rPr sz="2000" b="1" spc="-15" dirty="0">
                <a:solidFill>
                  <a:srgbClr val="002060"/>
                </a:solidFill>
                <a:cs typeface="Carlito"/>
              </a:rPr>
              <a:t>SCIENZA </a:t>
            </a:r>
            <a:r>
              <a:rPr sz="2000" b="1" spc="-10" dirty="0" smtClean="0">
                <a:solidFill>
                  <a:srgbClr val="002060"/>
                </a:solidFill>
                <a:cs typeface="Carlito"/>
              </a:rPr>
              <a:t>DELLA</a:t>
            </a:r>
            <a:r>
              <a:rPr lang="it-IT" sz="2000" b="1" spc="-10" dirty="0" smtClean="0">
                <a:solidFill>
                  <a:srgbClr val="002060"/>
                </a:solidFill>
                <a:cs typeface="Carlito"/>
              </a:rPr>
              <a:t> </a:t>
            </a:r>
            <a:r>
              <a:rPr sz="2000" b="1" spc="-20" dirty="0" smtClean="0">
                <a:solidFill>
                  <a:srgbClr val="002060"/>
                </a:solidFill>
                <a:cs typeface="Carlito"/>
              </a:rPr>
              <a:t>FORMAZIONE</a:t>
            </a:r>
            <a:r>
              <a:rPr sz="2000" b="1" spc="-20" dirty="0">
                <a:solidFill>
                  <a:srgbClr val="002060"/>
                </a:solidFill>
                <a:cs typeface="Carlito"/>
              </a:rPr>
              <a:t>)</a:t>
            </a:r>
            <a:endParaRPr sz="2000" b="1" dirty="0">
              <a:solidFill>
                <a:srgbClr val="002060"/>
              </a:solidFill>
              <a:cs typeface="Carlito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</a:pPr>
            <a:endParaRPr sz="3000" dirty="0">
              <a:latin typeface="Carlito"/>
              <a:cs typeface="Carlito"/>
            </a:endParaRPr>
          </a:p>
          <a:p>
            <a:pPr marL="464184" marR="106045" lvl="1" indent="-223520" algn="ctr">
              <a:lnSpc>
                <a:spcPct val="110000"/>
              </a:lnSpc>
              <a:buClr>
                <a:srgbClr val="000000"/>
              </a:buClr>
              <a:tabLst>
                <a:tab pos="558800" algn="l"/>
                <a:tab pos="5709920" algn="l"/>
              </a:tabLst>
            </a:pPr>
            <a:r>
              <a:rPr sz="3600" b="1" dirty="0">
                <a:solidFill>
                  <a:srgbClr val="C00000"/>
                </a:solidFill>
                <a:cs typeface="Carlito"/>
              </a:rPr>
              <a:t>II FASCIA: </a:t>
            </a:r>
            <a:endParaRPr lang="it-IT" sz="3600" b="1" dirty="0">
              <a:solidFill>
                <a:srgbClr val="C00000"/>
              </a:solidFill>
              <a:cs typeface="Carlito"/>
            </a:endParaRPr>
          </a:p>
          <a:p>
            <a:pPr marL="464184" marR="106045" lvl="1" indent="-223520" algn="ctr">
              <a:lnSpc>
                <a:spcPct val="110000"/>
              </a:lnSpc>
              <a:buClr>
                <a:srgbClr val="000000"/>
              </a:buClr>
              <a:tabLst>
                <a:tab pos="558800" algn="l"/>
                <a:tab pos="570992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DOCENTI ISCRITTI AL TERZO (CON ALMENO 150 CFU)  QUARTO </a:t>
            </a:r>
          </a:p>
          <a:p>
            <a:pPr marL="464184" marR="106045" lvl="1" indent="-223520" algn="ctr">
              <a:lnSpc>
                <a:spcPct val="110000"/>
              </a:lnSpc>
              <a:buClr>
                <a:srgbClr val="000000"/>
              </a:buClr>
              <a:tabLst>
                <a:tab pos="558800" algn="l"/>
                <a:tab pos="570992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( CON ALMENO 200 CFU ) E QUINTO ANNO ( CON  ALMENO 250 CFU) ALLA FACOLTÀ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SCIENZE DELL A FORMAZIONE  PRIMARIA.</a:t>
            </a:r>
          </a:p>
          <a:p>
            <a:pPr marL="464184" marR="106045" lvl="1" indent="-223520" algn="ctr">
              <a:lnSpc>
                <a:spcPct val="110000"/>
              </a:lnSpc>
              <a:buClr>
                <a:srgbClr val="000000"/>
              </a:buClr>
              <a:tabLst>
                <a:tab pos="558800" algn="l"/>
                <a:tab pos="5709920" algn="l"/>
              </a:tabLst>
            </a:pPr>
            <a:endParaRPr lang="it-IT" sz="2400" b="1" spc="-5" dirty="0">
              <a:solidFill>
                <a:srgbClr val="00206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300" y="1114425"/>
            <a:ext cx="10452100" cy="5752344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41300" indent="-228600" algn="ctr">
              <a:lnSpc>
                <a:spcPct val="100000"/>
              </a:lnSpc>
              <a:spcBef>
                <a:spcPts val="400"/>
              </a:spcBef>
              <a:tabLst>
                <a:tab pos="240665" algn="l"/>
                <a:tab pos="241300" algn="l"/>
              </a:tabLst>
            </a:pPr>
            <a:r>
              <a:rPr sz="3600" b="1" spc="-5" dirty="0">
                <a:solidFill>
                  <a:srgbClr val="002060"/>
                </a:solidFill>
                <a:latin typeface="Carlito"/>
                <a:cs typeface="Carlito"/>
              </a:rPr>
              <a:t>LE </a:t>
            </a:r>
            <a:r>
              <a:rPr sz="3600" b="1" spc="-5" dirty="0">
                <a:solidFill>
                  <a:srgbClr val="FF0000"/>
                </a:solidFill>
                <a:latin typeface="Carlito"/>
                <a:cs typeface="Carlito"/>
              </a:rPr>
              <a:t>GPS</a:t>
            </a:r>
            <a:r>
              <a:rPr sz="3600" b="1" spc="-5" dirty="0">
                <a:solidFill>
                  <a:srgbClr val="002060"/>
                </a:solidFill>
                <a:latin typeface="Carlito"/>
                <a:cs typeface="Carlito"/>
              </a:rPr>
              <a:t> DELLA SCUOLA </a:t>
            </a:r>
            <a:r>
              <a:rPr sz="3600" b="1" spc="-5" dirty="0" smtClean="0">
                <a:solidFill>
                  <a:srgbClr val="002060"/>
                </a:solidFill>
                <a:latin typeface="Carlito"/>
                <a:cs typeface="Carlito"/>
              </a:rPr>
              <a:t>SECONDARIA</a:t>
            </a:r>
            <a:endParaRPr sz="3600" b="1" spc="-5" dirty="0">
              <a:solidFill>
                <a:srgbClr val="002060"/>
              </a:solidFill>
              <a:latin typeface="Carlito"/>
              <a:cs typeface="Carlito"/>
            </a:endParaRPr>
          </a:p>
          <a:p>
            <a:pPr marL="467995" marR="5715" lvl="1" indent="-227329">
              <a:lnSpc>
                <a:spcPct val="109800"/>
              </a:lnSpc>
              <a:spcBef>
                <a:spcPts val="15"/>
              </a:spcBef>
              <a:tabLst>
                <a:tab pos="682625" algn="l"/>
                <a:tab pos="683260" algn="l"/>
                <a:tab pos="895350" algn="l"/>
                <a:tab pos="1985010" algn="l"/>
                <a:tab pos="3370579" algn="l"/>
                <a:tab pos="3951604" algn="l"/>
                <a:tab pos="5260975" algn="l"/>
                <a:tab pos="6174740" algn="l"/>
                <a:tab pos="7550784" algn="l"/>
                <a:tab pos="8585200" algn="l"/>
              </a:tabLst>
            </a:pPr>
            <a:endParaRPr lang="it-IT" sz="2400" b="1" dirty="0">
              <a:solidFill>
                <a:srgbClr val="C00000"/>
              </a:solidFill>
              <a:latin typeface="Carlito"/>
              <a:cs typeface="Carlito"/>
            </a:endParaRPr>
          </a:p>
          <a:p>
            <a:pPr marL="467995" marR="5715" lvl="1" indent="-227329" algn="ctr">
              <a:lnSpc>
                <a:spcPct val="109800"/>
              </a:lnSpc>
              <a:spcBef>
                <a:spcPts val="15"/>
              </a:spcBef>
              <a:tabLst>
                <a:tab pos="682625" algn="l"/>
                <a:tab pos="683260" algn="l"/>
                <a:tab pos="895350" algn="l"/>
                <a:tab pos="1985010" algn="l"/>
                <a:tab pos="3370579" algn="l"/>
                <a:tab pos="3951604" algn="l"/>
                <a:tab pos="5260975" algn="l"/>
                <a:tab pos="6174740" algn="l"/>
                <a:tab pos="7550784" algn="l"/>
                <a:tab pos="8585200" algn="l"/>
              </a:tabLst>
            </a:pPr>
            <a:r>
              <a:rPr lang="it-IT" sz="3600" b="1" dirty="0">
                <a:solidFill>
                  <a:srgbClr val="C00000"/>
                </a:solidFill>
                <a:cs typeface="Carlito"/>
              </a:rPr>
              <a:t>I </a:t>
            </a:r>
            <a:r>
              <a:rPr sz="3600" b="1" dirty="0">
                <a:solidFill>
                  <a:srgbClr val="C00000"/>
                </a:solidFill>
                <a:cs typeface="Carlito"/>
              </a:rPr>
              <a:t>FASCIA</a:t>
            </a:r>
            <a:endParaRPr lang="it-IT" sz="3600" b="1" dirty="0">
              <a:solidFill>
                <a:srgbClr val="C00000"/>
              </a:solidFill>
              <a:cs typeface="Carlito"/>
            </a:endParaRPr>
          </a:p>
          <a:p>
            <a:pPr marL="467995" marR="5715" lvl="1" indent="-227329" algn="ctr">
              <a:lnSpc>
                <a:spcPct val="109800"/>
              </a:lnSpc>
              <a:spcBef>
                <a:spcPts val="15"/>
              </a:spcBef>
              <a:tabLst>
                <a:tab pos="682625" algn="l"/>
                <a:tab pos="683260" algn="l"/>
                <a:tab pos="895350" algn="l"/>
                <a:tab pos="1985010" algn="l"/>
                <a:tab pos="3370579" algn="l"/>
                <a:tab pos="3951604" algn="l"/>
                <a:tab pos="5260975" algn="l"/>
                <a:tab pos="6174740" algn="l"/>
                <a:tab pos="7550784" algn="l"/>
                <a:tab pos="8585200" algn="l"/>
              </a:tabLst>
            </a:pPr>
            <a:r>
              <a:rPr lang="it-IT" sz="2400" b="1" spc="-5" dirty="0">
                <a:solidFill>
                  <a:srgbClr val="002060"/>
                </a:solidFill>
                <a:cs typeface="Carlito"/>
              </a:rPr>
              <a:t>DOCENTI 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GIÀ ABILITATI	NELLA SPECIFICA</a:t>
            </a:r>
            <a:r>
              <a:rPr lang="it-IT" sz="2400" b="1" spc="-5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CLASSE</a:t>
            </a:r>
            <a:r>
              <a:rPr lang="it-IT" sz="2400" b="1" spc="-5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 CONCORSO</a:t>
            </a:r>
          </a:p>
          <a:p>
            <a:pPr lvl="1">
              <a:lnSpc>
                <a:spcPct val="100000"/>
              </a:lnSpc>
              <a:buAutoNum type="alphaLcParenR"/>
            </a:pPr>
            <a:endParaRPr sz="2900" dirty="0">
              <a:latin typeface="Carlito"/>
              <a:cs typeface="Carlito"/>
            </a:endParaRPr>
          </a:p>
          <a:p>
            <a:pPr marL="681355" lvl="1" indent="-441959">
              <a:lnSpc>
                <a:spcPct val="100000"/>
              </a:lnSpc>
              <a:buClr>
                <a:srgbClr val="000000"/>
              </a:buClr>
              <a:tabLst>
                <a:tab pos="681355" algn="l"/>
                <a:tab pos="681990" algn="l"/>
                <a:tab pos="1023619" algn="l"/>
                <a:tab pos="2086610" algn="l"/>
                <a:tab pos="2751455" algn="l"/>
                <a:tab pos="3220720" algn="l"/>
                <a:tab pos="4232910" algn="l"/>
                <a:tab pos="4689475" algn="l"/>
                <a:tab pos="6317615" algn="l"/>
                <a:tab pos="7294245" algn="l"/>
                <a:tab pos="8582660" algn="l"/>
              </a:tabLst>
            </a:pPr>
            <a:r>
              <a:rPr lang="it-IT" sz="2800" b="1" dirty="0" smtClean="0">
                <a:solidFill>
                  <a:srgbClr val="C00000"/>
                </a:solidFill>
                <a:cs typeface="Carlito"/>
              </a:rPr>
              <a:t>     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II	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FASCIA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 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CLASSI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 </a:t>
            </a:r>
            <a:r>
              <a:rPr lang="it-IT" sz="3200" b="1" dirty="0" err="1" smtClean="0">
                <a:solidFill>
                  <a:srgbClr val="C00000"/>
                </a:solidFill>
                <a:cs typeface="Carlito"/>
              </a:rPr>
              <a:t>DI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 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CONCORSO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 TABELLA  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A:</a:t>
            </a:r>
            <a:endParaRPr lang="it-IT" sz="3600" b="1" dirty="0" smtClean="0">
              <a:solidFill>
                <a:srgbClr val="C00000"/>
              </a:solidFill>
              <a:cs typeface="Carlito"/>
            </a:endParaRPr>
          </a:p>
          <a:p>
            <a:pPr marL="707390">
              <a:lnSpc>
                <a:spcPct val="100000"/>
              </a:lnSpc>
              <a:spcBef>
                <a:spcPts val="185"/>
              </a:spcBef>
            </a:pPr>
            <a:r>
              <a:rPr lang="it-IT" sz="2400" b="1" spc="-5" dirty="0">
                <a:solidFill>
                  <a:srgbClr val="00B0F0"/>
                </a:solidFill>
                <a:cs typeface="Carlito"/>
              </a:rPr>
              <a:t>DOCENTI </a:t>
            </a:r>
            <a:r>
              <a:rPr lang="it-IT" sz="2400" b="1" spc="-5" dirty="0" smtClean="0">
                <a:solidFill>
                  <a:srgbClr val="00B0F0"/>
                </a:solidFill>
                <a:cs typeface="Carlito"/>
              </a:rPr>
              <a:t>IN POSSESSO </a:t>
            </a:r>
            <a:r>
              <a:rPr lang="it-IT" sz="2400" b="1" spc="-5" dirty="0" err="1" smtClean="0">
                <a:solidFill>
                  <a:srgbClr val="00B0F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B0F0"/>
                </a:solidFill>
                <a:cs typeface="Carlito"/>
              </a:rPr>
              <a:t> UNO DEI SEGUENTI REQUISITI</a:t>
            </a:r>
          </a:p>
          <a:p>
            <a:pPr marL="939165" marR="201295" lvl="2" indent="-228600">
              <a:lnSpc>
                <a:spcPct val="111300"/>
              </a:lnSpc>
              <a:spcBef>
                <a:spcPts val="25"/>
              </a:spcBef>
              <a:buAutoNum type="arabicParenR"/>
              <a:tabLst>
                <a:tab pos="102235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TITOLO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ACCESSO VALIDO PER L’INSEGNAMENTO + 24 CFU  AGGIUNTIVI</a:t>
            </a:r>
          </a:p>
          <a:p>
            <a:pPr marL="939165" marR="201295" lvl="2" indent="-228600">
              <a:lnSpc>
                <a:spcPct val="111300"/>
              </a:lnSpc>
              <a:spcBef>
                <a:spcPts val="25"/>
              </a:spcBef>
              <a:buAutoNum type="arabicParenR"/>
              <a:tabLst>
                <a:tab pos="102235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ABILITAZIONE SU ALTRA CLASSE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CONCORSO O ALTRO  GRADO</a:t>
            </a:r>
          </a:p>
          <a:p>
            <a:pPr marL="1025525" lvl="2" indent="-314960">
              <a:lnSpc>
                <a:spcPct val="100000"/>
              </a:lnSpc>
              <a:spcBef>
                <a:spcPts val="135"/>
              </a:spcBef>
              <a:buAutoNum type="arabicParenR"/>
              <a:tabLst>
                <a:tab pos="102616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PRECEDENTE INSERIMENTO IN UNA GRADUATORIA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ISTITUTO</a:t>
            </a:r>
            <a:endParaRPr lang="it-IT" sz="2400" b="1" spc="-5" dirty="0">
              <a:solidFill>
                <a:srgbClr val="00206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7500" y="1366901"/>
            <a:ext cx="10058400" cy="4390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9395" marR="194310" indent="-227329" algn="ctr">
              <a:lnSpc>
                <a:spcPct val="110000"/>
              </a:lnSpc>
              <a:spcBef>
                <a:spcPts val="100"/>
              </a:spcBef>
              <a:tabLst>
                <a:tab pos="311785" algn="l"/>
              </a:tabLst>
            </a:pPr>
            <a:r>
              <a:rPr lang="it-IT" sz="2400" b="1" spc="-10" dirty="0" smtClean="0">
                <a:solidFill>
                  <a:srgbClr val="C00000"/>
                </a:solidFill>
                <a:latin typeface="Carlito"/>
                <a:cs typeface="Carlito"/>
              </a:rPr>
              <a:t>   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II FASCIA 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CLASSI </a:t>
            </a:r>
            <a:r>
              <a:rPr lang="it-IT" sz="3200" b="1" dirty="0" err="1" smtClean="0">
                <a:solidFill>
                  <a:srgbClr val="C00000"/>
                </a:solidFill>
                <a:cs typeface="Carlito"/>
              </a:rPr>
              <a:t>DI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 CONCORSO 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TABELLA </a:t>
            </a:r>
            <a:r>
              <a:rPr lang="it-IT" sz="3200" b="1" dirty="0" smtClean="0">
                <a:solidFill>
                  <a:srgbClr val="C00000"/>
                </a:solidFill>
                <a:cs typeface="Carlito"/>
              </a:rPr>
              <a:t>B  (INSEGNANTI TECNICO-PRATICI) </a:t>
            </a:r>
            <a:endParaRPr lang="it-IT" sz="3600" b="1" dirty="0" smtClean="0">
              <a:solidFill>
                <a:srgbClr val="C00000"/>
              </a:solidFill>
              <a:cs typeface="Carlito"/>
            </a:endParaRPr>
          </a:p>
          <a:p>
            <a:pPr marL="239395" marR="194310" indent="-227329">
              <a:lnSpc>
                <a:spcPct val="110000"/>
              </a:lnSpc>
              <a:spcBef>
                <a:spcPts val="100"/>
              </a:spcBef>
              <a:tabLst>
                <a:tab pos="311785" algn="l"/>
              </a:tabLst>
            </a:pPr>
            <a:r>
              <a:rPr lang="it-IT" sz="2400" b="1" spc="-5" dirty="0" smtClean="0">
                <a:solidFill>
                  <a:srgbClr val="00B0F0"/>
                </a:solidFill>
                <a:cs typeface="Carlito"/>
              </a:rPr>
              <a:t>     DOCENTI IN POSSESSO </a:t>
            </a:r>
            <a:r>
              <a:rPr lang="it-IT" sz="2400" b="1" spc="-5" dirty="0" err="1" smtClean="0">
                <a:solidFill>
                  <a:srgbClr val="00B0F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B0F0"/>
                </a:solidFill>
                <a:cs typeface="Carlito"/>
              </a:rPr>
              <a:t> UNO  DEI SEGUENTI REQUISITI</a:t>
            </a:r>
          </a:p>
          <a:p>
            <a:pPr>
              <a:lnSpc>
                <a:spcPct val="100000"/>
              </a:lnSpc>
              <a:spcBef>
                <a:spcPts val="45"/>
              </a:spcBef>
              <a:buFont typeface="Carlito"/>
              <a:buAutoNum type="alphaLcParenR" startAt="3"/>
            </a:pPr>
            <a:endParaRPr sz="2700" dirty="0">
              <a:latin typeface="Carlito"/>
              <a:cs typeface="Carlito"/>
            </a:endParaRPr>
          </a:p>
          <a:p>
            <a:pPr marL="939165" marR="201295" lvl="2" indent="-228600">
              <a:lnSpc>
                <a:spcPct val="111300"/>
              </a:lnSpc>
              <a:spcBef>
                <a:spcPts val="25"/>
              </a:spcBef>
              <a:buAutoNum type="arabicParenR"/>
              <a:tabLst>
                <a:tab pos="1022350" algn="l"/>
              </a:tabLst>
            </a:pPr>
            <a:r>
              <a:rPr lang="it-IT" sz="2400" spc="-15" dirty="0" smtClean="0">
                <a:latin typeface="Carlito"/>
                <a:cs typeface="Carlito"/>
              </a:rPr>
              <a:t> 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DIPLOMA VALIDO PER L’ACCESSO ALL’INSEGNAMENTO + 24  CFU AGGIUNTIVI</a:t>
            </a:r>
          </a:p>
          <a:p>
            <a:pPr marL="939165" marR="201295" lvl="2" indent="-228600">
              <a:lnSpc>
                <a:spcPct val="111300"/>
              </a:lnSpc>
              <a:spcBef>
                <a:spcPts val="25"/>
              </a:spcBef>
              <a:buAutoNum type="arabicParenR"/>
              <a:tabLst>
                <a:tab pos="102235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ABILITAZIONE SU	ALTRA CLASSE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CONCORSO O ALTRO GRADO</a:t>
            </a:r>
          </a:p>
          <a:p>
            <a:pPr marL="939165" marR="201295" lvl="2" indent="-228600">
              <a:lnSpc>
                <a:spcPct val="111300"/>
              </a:lnSpc>
              <a:spcBef>
                <a:spcPts val="25"/>
              </a:spcBef>
              <a:buAutoNum type="arabicParenR"/>
              <a:tabLst>
                <a:tab pos="102235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PRECEDENTE INSERIMENTO IN UNA GRADUATORIA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ISTITUTO</a:t>
            </a:r>
            <a:endParaRPr lang="it-IT" sz="2400" b="1" spc="-5" dirty="0">
              <a:solidFill>
                <a:srgbClr val="00206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0846" y="1290701"/>
            <a:ext cx="8876030" cy="5569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183515" indent="-228600" algn="ctr">
              <a:lnSpc>
                <a:spcPct val="11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it-IT" sz="3200" b="1" spc="-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GPS</a:t>
            </a:r>
            <a:r>
              <a:rPr sz="3200" b="1" spc="-5" dirty="0">
                <a:solidFill>
                  <a:srgbClr val="002060"/>
                </a:solidFill>
                <a:latin typeface="Carlito"/>
                <a:cs typeface="Carlito"/>
              </a:rPr>
              <a:t> RELATIVE AI POSTI DI SOSTEGNO, </a:t>
            </a:r>
            <a:r>
              <a:rPr lang="it-IT"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SUDDIVISE 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PER GRADI </a:t>
            </a:r>
            <a:r>
              <a:rPr sz="3200" b="1" spc="-5" dirty="0">
                <a:solidFill>
                  <a:srgbClr val="002060"/>
                </a:solidFill>
                <a:latin typeface="Carlito"/>
                <a:cs typeface="Carlito"/>
              </a:rPr>
              <a:t>DI 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ISTRUZIONE</a:t>
            </a:r>
            <a:r>
              <a:rPr lang="it-IT" sz="3200" b="1" spc="-5" dirty="0">
                <a:solidFill>
                  <a:srgbClr val="002060"/>
                </a:solidFill>
                <a:latin typeface="Carlito"/>
                <a:cs typeface="Carlito"/>
              </a:rPr>
              <a:t>:</a:t>
            </a:r>
            <a:endParaRPr sz="3200" b="1" spc="-5" dirty="0">
              <a:solidFill>
                <a:srgbClr val="002060"/>
              </a:solidFill>
              <a:latin typeface="Carlito"/>
              <a:cs typeface="Carlito"/>
            </a:endParaRPr>
          </a:p>
          <a:p>
            <a:pPr>
              <a:lnSpc>
                <a:spcPct val="100000"/>
              </a:lnSpc>
              <a:buFont typeface="Carlito"/>
              <a:buChar char="-"/>
            </a:pPr>
            <a:endParaRPr sz="2400" dirty="0">
              <a:latin typeface="Carlito"/>
              <a:cs typeface="Carlito"/>
            </a:endParaRPr>
          </a:p>
          <a:p>
            <a:pPr marL="467995" marR="5715" lvl="1" indent="-227329" algn="ctr">
              <a:lnSpc>
                <a:spcPct val="109800"/>
              </a:lnSpc>
              <a:spcBef>
                <a:spcPts val="15"/>
              </a:spcBef>
              <a:tabLst>
                <a:tab pos="682625" algn="l"/>
                <a:tab pos="683260" algn="l"/>
                <a:tab pos="895350" algn="l"/>
                <a:tab pos="1985010" algn="l"/>
                <a:tab pos="3370579" algn="l"/>
                <a:tab pos="3951604" algn="l"/>
                <a:tab pos="5260975" algn="l"/>
                <a:tab pos="6174740" algn="l"/>
                <a:tab pos="7550784" algn="l"/>
                <a:tab pos="8585200" algn="l"/>
              </a:tabLst>
            </a:pPr>
            <a:r>
              <a:rPr lang="it-IT" sz="3600" b="1" dirty="0" smtClean="0">
                <a:solidFill>
                  <a:srgbClr val="C00000"/>
                </a:solidFill>
                <a:cs typeface="Carlito"/>
              </a:rPr>
              <a:t>I FASCIA: </a:t>
            </a:r>
            <a:endParaRPr lang="it-IT" sz="3600" b="1" dirty="0">
              <a:solidFill>
                <a:srgbClr val="C00000"/>
              </a:solidFill>
              <a:cs typeface="Carlito"/>
            </a:endParaRPr>
          </a:p>
          <a:p>
            <a:pPr marL="683260" lvl="1" indent="-441959" algn="ctr">
              <a:lnSpc>
                <a:spcPct val="100000"/>
              </a:lnSpc>
              <a:spcBef>
                <a:spcPts val="5"/>
              </a:spcBef>
              <a:tabLst>
                <a:tab pos="682625" algn="l"/>
                <a:tab pos="683260" algn="l"/>
              </a:tabLst>
            </a:pPr>
            <a:r>
              <a:rPr lang="it-IT" sz="2400" b="1" spc="-5" dirty="0">
                <a:solidFill>
                  <a:srgbClr val="002060"/>
                </a:solidFill>
                <a:cs typeface="Carlito"/>
              </a:rPr>
              <a:t>DOCENTI 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IN POSSESSO  TITOLO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 SPECIALIZZAZIONE</a:t>
            </a:r>
          </a:p>
          <a:p>
            <a:pPr lvl="1">
              <a:lnSpc>
                <a:spcPct val="100000"/>
              </a:lnSpc>
              <a:spcBef>
                <a:spcPts val="15"/>
              </a:spcBef>
              <a:buAutoNum type="alphaLcParenR"/>
            </a:pPr>
            <a:endParaRPr sz="3150" dirty="0">
              <a:latin typeface="Carlito"/>
              <a:cs typeface="Carlito"/>
            </a:endParaRPr>
          </a:p>
          <a:p>
            <a:pPr marL="467995" marR="5715" lvl="1" indent="-227329" algn="ctr">
              <a:lnSpc>
                <a:spcPct val="109800"/>
              </a:lnSpc>
              <a:spcBef>
                <a:spcPts val="15"/>
              </a:spcBef>
              <a:buClr>
                <a:srgbClr val="000000"/>
              </a:buClr>
              <a:tabLst>
                <a:tab pos="682625" algn="l"/>
                <a:tab pos="683260" algn="l"/>
                <a:tab pos="895350" algn="l"/>
                <a:tab pos="1985010" algn="l"/>
                <a:tab pos="3370579" algn="l"/>
                <a:tab pos="3951604" algn="l"/>
                <a:tab pos="5260975" algn="l"/>
                <a:tab pos="6174740" algn="l"/>
                <a:tab pos="7550784" algn="l"/>
                <a:tab pos="8585200" algn="l"/>
              </a:tabLst>
            </a:pPr>
            <a:r>
              <a:rPr lang="it-IT" sz="3600" b="1" dirty="0" smtClean="0">
                <a:solidFill>
                  <a:srgbClr val="C00000"/>
                </a:solidFill>
                <a:cs typeface="Carlito"/>
              </a:rPr>
              <a:t>II FASCIA: </a:t>
            </a:r>
            <a:endParaRPr lang="it-IT" sz="3600" b="1" dirty="0">
              <a:solidFill>
                <a:srgbClr val="C00000"/>
              </a:solidFill>
              <a:cs typeface="Carlito"/>
            </a:endParaRPr>
          </a:p>
          <a:p>
            <a:pPr marL="469900" marR="5080" lvl="1" indent="-226695" algn="just">
              <a:lnSpc>
                <a:spcPct val="110000"/>
              </a:lnSpc>
              <a:buClr>
                <a:srgbClr val="000000"/>
              </a:buClr>
              <a:tabLst>
                <a:tab pos="72136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  DOCENTI NON SPECIALIZZATI CHE ABBIANO  MATURATO ENTRO IL 2020/21 ALMENO TRE ANNUALITÀ SU POSTO 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SOSTEGNO </a:t>
            </a:r>
            <a:r>
              <a:rPr lang="it-IT" sz="2400" b="1" spc="-5" dirty="0" smtClean="0">
                <a:solidFill>
                  <a:srgbClr val="0070C0"/>
                </a:solidFill>
                <a:cs typeface="Carlito"/>
              </a:rPr>
              <a:t>E CHE SIANO IN POSSESSO </a:t>
            </a:r>
            <a:r>
              <a:rPr lang="it-IT" sz="2400" b="1" spc="-5" dirty="0" err="1" smtClean="0">
                <a:solidFill>
                  <a:srgbClr val="0070C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70C0"/>
                </a:solidFill>
                <a:cs typeface="Carlito"/>
              </a:rPr>
              <a:t> UN’ABILITAZIONE O TITOLI NECESSARI PER ENTRARE IN II FACCIA DELLE GPS</a:t>
            </a:r>
            <a:endParaRPr lang="it-IT" sz="2400" b="1" spc="-5" dirty="0">
              <a:solidFill>
                <a:srgbClr val="0070C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386713"/>
            <a:ext cx="10452100" cy="53388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 algn="ctr">
              <a:lnSpc>
                <a:spcPct val="1000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GPS </a:t>
            </a:r>
            <a:r>
              <a:rPr sz="3200" b="1" spc="-5" dirty="0">
                <a:solidFill>
                  <a:srgbClr val="002060"/>
                </a:solidFill>
                <a:latin typeface="Carlito"/>
                <a:cs typeface="Carlito"/>
              </a:rPr>
              <a:t>RELATIVE AI POSTI DI </a:t>
            </a:r>
            <a:r>
              <a:rPr sz="3200" b="1" spc="-5" dirty="0" smtClean="0">
                <a:solidFill>
                  <a:srgbClr val="002060"/>
                </a:solidFill>
                <a:latin typeface="Carlito"/>
                <a:cs typeface="Carlito"/>
              </a:rPr>
              <a:t>EDUCATORE</a:t>
            </a:r>
            <a:endParaRPr sz="3200" b="1" spc="-5" dirty="0">
              <a:solidFill>
                <a:srgbClr val="002060"/>
              </a:solidFill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rlito"/>
              <a:buChar char="-"/>
            </a:pPr>
            <a:endParaRPr sz="2550" dirty="0">
              <a:latin typeface="Carlito"/>
              <a:cs typeface="Carlito"/>
            </a:endParaRPr>
          </a:p>
          <a:p>
            <a:pPr marL="467995" marR="5715" lvl="1" indent="-227329" algn="ctr">
              <a:lnSpc>
                <a:spcPct val="109800"/>
              </a:lnSpc>
              <a:spcBef>
                <a:spcPts val="15"/>
              </a:spcBef>
              <a:tabLst>
                <a:tab pos="682625" algn="l"/>
                <a:tab pos="683260" algn="l"/>
                <a:tab pos="895350" algn="l"/>
                <a:tab pos="1985010" algn="l"/>
                <a:tab pos="3370579" algn="l"/>
                <a:tab pos="3951604" algn="l"/>
                <a:tab pos="5260975" algn="l"/>
                <a:tab pos="6174740" algn="l"/>
                <a:tab pos="7550784" algn="l"/>
                <a:tab pos="8585200" algn="l"/>
              </a:tabLst>
            </a:pPr>
            <a:r>
              <a:rPr lang="it-IT" sz="3600" b="1" dirty="0" smtClean="0">
                <a:solidFill>
                  <a:srgbClr val="C00000"/>
                </a:solidFill>
                <a:cs typeface="Carlito"/>
              </a:rPr>
              <a:t>I FASCIA: </a:t>
            </a:r>
            <a:endParaRPr lang="it-IT" sz="3600" b="1" dirty="0">
              <a:solidFill>
                <a:srgbClr val="C00000"/>
              </a:solidFill>
              <a:cs typeface="Carlito"/>
            </a:endParaRPr>
          </a:p>
          <a:p>
            <a:pPr marL="683260" marR="12065" lvl="1" indent="-441959" algn="ctr">
              <a:spcBef>
                <a:spcPts val="5"/>
              </a:spcBef>
              <a:tabLst>
                <a:tab pos="682625" algn="l"/>
                <a:tab pos="68326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DOCENTI IN POSSESSO DEL TITOLO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ABILITAZIONE  SPECIFICA</a:t>
            </a:r>
          </a:p>
          <a:p>
            <a:pPr lvl="1">
              <a:lnSpc>
                <a:spcPct val="100000"/>
              </a:lnSpc>
              <a:spcBef>
                <a:spcPts val="45"/>
              </a:spcBef>
              <a:buFont typeface="Carlito"/>
              <a:buAutoNum type="alphaLcParenR"/>
            </a:pPr>
            <a:endParaRPr sz="2700" dirty="0">
              <a:latin typeface="Carlito"/>
              <a:cs typeface="Carlito"/>
            </a:endParaRPr>
          </a:p>
          <a:p>
            <a:pPr marL="692150" marR="5080" lvl="1" indent="-223520" algn="ctr">
              <a:lnSpc>
                <a:spcPct val="110000"/>
              </a:lnSpc>
              <a:tabLst>
                <a:tab pos="786130" algn="l"/>
              </a:tabLst>
            </a:pPr>
            <a:r>
              <a:rPr lang="it-IT" sz="3600" b="1" dirty="0" smtClean="0">
                <a:solidFill>
                  <a:srgbClr val="C00000"/>
                </a:solidFill>
                <a:cs typeface="Carlito"/>
              </a:rPr>
              <a:t>II FASCIA</a:t>
            </a:r>
          </a:p>
          <a:p>
            <a:pPr marL="692150" marR="5080" lvl="1" indent="-223520" algn="just">
              <a:lnSpc>
                <a:spcPct val="110000"/>
              </a:lnSpc>
              <a:tabLst>
                <a:tab pos="786130" algn="l"/>
              </a:tabLst>
            </a:pP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   DOCENTI IN POSSESSO DEL DIPLOMA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LAUREA IN PEDAGOGIA,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UNA LAUREA SPECIALISTICA LS 19, LS 65 O LS 87 O  MAGISTRALE LM 57 E LM 65 CHE SIANO ABILITATI IN ALTRA CLASSE 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CONCORSO, IN POSSESSO </a:t>
            </a:r>
            <a:r>
              <a:rPr lang="it-IT" sz="2400" b="1" spc="-5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spc="-5" dirty="0" smtClean="0">
                <a:solidFill>
                  <a:srgbClr val="002060"/>
                </a:solidFill>
                <a:cs typeface="Carlito"/>
              </a:rPr>
              <a:t> 24 CFU AGGIUNTIVI O CHE SIANO  GIÀ PRECEDENTEMENTE INSERITI IN UNA GRADUATORIA  PROVINCIALE</a:t>
            </a:r>
            <a:endParaRPr lang="it-IT" sz="2400" b="1" spc="-5" dirty="0">
              <a:solidFill>
                <a:srgbClr val="002060"/>
              </a:solidFill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93700" y="1555877"/>
            <a:ext cx="10134600" cy="15645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51000" algn="l"/>
                <a:tab pos="2561590" algn="l"/>
                <a:tab pos="3394710" algn="l"/>
                <a:tab pos="3771900" algn="l"/>
                <a:tab pos="4605020" algn="l"/>
              </a:tabLst>
            </a:pPr>
            <a:r>
              <a:rPr lang="it-IT" sz="2800" b="1" spc="-35" dirty="0" smtClean="0">
                <a:solidFill>
                  <a:srgbClr val="0070C0"/>
                </a:solidFill>
                <a:cs typeface="Carlito"/>
              </a:rPr>
              <a:t>CLASSI </a:t>
            </a:r>
            <a:r>
              <a:rPr lang="it-IT" sz="2800" b="1" spc="-35" dirty="0" err="1" smtClean="0">
                <a:solidFill>
                  <a:srgbClr val="0070C0"/>
                </a:solidFill>
                <a:cs typeface="Carlito"/>
              </a:rPr>
              <a:t>DI</a:t>
            </a:r>
            <a:r>
              <a:rPr lang="it-IT" sz="2800" b="1" spc="-35" dirty="0" smtClean="0">
                <a:solidFill>
                  <a:srgbClr val="0070C0"/>
                </a:solidFill>
                <a:cs typeface="Carlito"/>
              </a:rPr>
              <a:t> </a:t>
            </a:r>
            <a:r>
              <a:rPr sz="2800" b="1" spc="-35" dirty="0" smtClean="0">
                <a:solidFill>
                  <a:srgbClr val="0070C0"/>
                </a:solidFill>
                <a:cs typeface="Carlito"/>
              </a:rPr>
              <a:t>C</a:t>
            </a:r>
            <a:r>
              <a:rPr sz="2800" b="1" spc="5" dirty="0" smtClean="0">
                <a:solidFill>
                  <a:srgbClr val="0070C0"/>
                </a:solidFill>
                <a:cs typeface="Carlito"/>
              </a:rPr>
              <a:t>O</a:t>
            </a:r>
            <a:r>
              <a:rPr sz="2800" b="1" spc="-35" dirty="0" smtClean="0">
                <a:solidFill>
                  <a:srgbClr val="0070C0"/>
                </a:solidFill>
                <a:cs typeface="Carlito"/>
              </a:rPr>
              <a:t>NC</a:t>
            </a:r>
            <a:r>
              <a:rPr sz="2800" b="1" spc="-15" dirty="0" smtClean="0">
                <a:solidFill>
                  <a:srgbClr val="0070C0"/>
                </a:solidFill>
                <a:cs typeface="Carlito"/>
              </a:rPr>
              <a:t>O</a:t>
            </a:r>
            <a:r>
              <a:rPr sz="2800" b="1" spc="-35" dirty="0" smtClean="0">
                <a:solidFill>
                  <a:srgbClr val="0070C0"/>
                </a:solidFill>
                <a:cs typeface="Carlito"/>
              </a:rPr>
              <a:t>R</a:t>
            </a:r>
            <a:r>
              <a:rPr sz="2800" b="1" spc="10" dirty="0" smtClean="0">
                <a:solidFill>
                  <a:srgbClr val="0070C0"/>
                </a:solidFill>
                <a:cs typeface="Carlito"/>
              </a:rPr>
              <a:t>S</a:t>
            </a:r>
            <a:r>
              <a:rPr sz="2800" b="1" dirty="0" smtClean="0">
                <a:solidFill>
                  <a:srgbClr val="0070C0"/>
                </a:solidFill>
                <a:cs typeface="Carlito"/>
              </a:rPr>
              <a:t>O</a:t>
            </a:r>
            <a:r>
              <a:rPr sz="2800" b="1" dirty="0">
                <a:solidFill>
                  <a:srgbClr val="0070C0"/>
                </a:solidFill>
                <a:cs typeface="Carlito"/>
              </a:rPr>
              <a:t>	</a:t>
            </a:r>
            <a:r>
              <a:rPr lang="it-IT" sz="2800" b="1" dirty="0" smtClean="0">
                <a:solidFill>
                  <a:srgbClr val="0070C0"/>
                </a:solidFill>
                <a:cs typeface="Carlito"/>
              </a:rPr>
              <a:t>   </a:t>
            </a:r>
            <a:r>
              <a:rPr sz="2800" b="1" spc="-20" dirty="0" smtClean="0">
                <a:solidFill>
                  <a:srgbClr val="0070C0"/>
                </a:solidFill>
                <a:cs typeface="Carlito"/>
              </a:rPr>
              <a:t>55</a:t>
            </a:r>
            <a:r>
              <a:rPr sz="2800" b="1" spc="-85" dirty="0" smtClean="0">
                <a:solidFill>
                  <a:srgbClr val="0070C0"/>
                </a:solidFill>
                <a:cs typeface="Carlito"/>
              </a:rPr>
              <a:t>/</a:t>
            </a:r>
            <a:r>
              <a:rPr sz="2800" b="1" spc="-10" dirty="0" smtClean="0">
                <a:solidFill>
                  <a:srgbClr val="0070C0"/>
                </a:solidFill>
                <a:cs typeface="Carlito"/>
              </a:rPr>
              <a:t>A</a:t>
            </a:r>
            <a:r>
              <a:rPr sz="2800" b="1" dirty="0">
                <a:solidFill>
                  <a:srgbClr val="0070C0"/>
                </a:solidFill>
                <a:cs typeface="Carlito"/>
              </a:rPr>
              <a:t>,	</a:t>
            </a:r>
            <a:r>
              <a:rPr sz="2800" b="1" spc="-20" dirty="0" smtClean="0">
                <a:solidFill>
                  <a:srgbClr val="0070C0"/>
                </a:solidFill>
                <a:cs typeface="Carlito"/>
              </a:rPr>
              <a:t>63</a:t>
            </a:r>
            <a:r>
              <a:rPr sz="2800" b="1" spc="-100" dirty="0" smtClean="0">
                <a:solidFill>
                  <a:srgbClr val="0070C0"/>
                </a:solidFill>
                <a:cs typeface="Carlito"/>
              </a:rPr>
              <a:t>/</a:t>
            </a:r>
            <a:r>
              <a:rPr sz="2800" b="1" dirty="0" smtClean="0">
                <a:solidFill>
                  <a:srgbClr val="0070C0"/>
                </a:solidFill>
                <a:cs typeface="Carlito"/>
              </a:rPr>
              <a:t>A</a:t>
            </a:r>
            <a:r>
              <a:rPr lang="it-IT" sz="2800" b="1" dirty="0" smtClean="0">
                <a:solidFill>
                  <a:srgbClr val="0070C0"/>
                </a:solidFill>
                <a:cs typeface="Carlito"/>
              </a:rPr>
              <a:t>,</a:t>
            </a:r>
            <a:r>
              <a:rPr sz="2800" b="1" dirty="0">
                <a:solidFill>
                  <a:srgbClr val="0070C0"/>
                </a:solidFill>
                <a:cs typeface="Carlito"/>
              </a:rPr>
              <a:t>	</a:t>
            </a:r>
            <a:r>
              <a:rPr lang="it-IT" sz="2800" b="1" dirty="0" smtClean="0">
                <a:solidFill>
                  <a:srgbClr val="0070C0"/>
                </a:solidFill>
                <a:cs typeface="Carlito"/>
              </a:rPr>
              <a:t> 64/A  </a:t>
            </a:r>
            <a:r>
              <a:rPr sz="2800" b="1" dirty="0">
                <a:solidFill>
                  <a:srgbClr val="0070C0"/>
                </a:solidFill>
                <a:cs typeface="Carlito"/>
              </a:rPr>
              <a:t>		</a:t>
            </a:r>
            <a:endParaRPr lang="it-IT" sz="2800" b="1" dirty="0" smtClean="0">
              <a:solidFill>
                <a:srgbClr val="0070C0"/>
              </a:solidFill>
              <a:cs typeface="Carlito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  <a:tabLst>
                <a:tab pos="1651000" algn="l"/>
                <a:tab pos="2561590" algn="l"/>
                <a:tab pos="3394710" algn="l"/>
                <a:tab pos="3771900" algn="l"/>
                <a:tab pos="4605020" algn="l"/>
              </a:tabLst>
            </a:pPr>
            <a:r>
              <a:rPr sz="2400" b="1" dirty="0" smtClean="0">
                <a:solidFill>
                  <a:srgbClr val="002060"/>
                </a:solidFill>
                <a:cs typeface="Carlito"/>
              </a:rPr>
              <a:t>P</a:t>
            </a:r>
            <a:r>
              <a:rPr sz="2400" b="1" spc="-10" dirty="0" smtClean="0">
                <a:solidFill>
                  <a:srgbClr val="002060"/>
                </a:solidFill>
                <a:cs typeface="Carlito"/>
              </a:rPr>
              <a:t>OSS</a:t>
            </a:r>
            <a:r>
              <a:rPr sz="2400" b="1" spc="-5" dirty="0" smtClean="0">
                <a:solidFill>
                  <a:srgbClr val="002060"/>
                </a:solidFill>
                <a:cs typeface="Carlito"/>
              </a:rPr>
              <a:t>O</a:t>
            </a:r>
            <a:r>
              <a:rPr sz="2400" b="1" spc="-30" dirty="0" smtClean="0">
                <a:solidFill>
                  <a:srgbClr val="002060"/>
                </a:solidFill>
                <a:cs typeface="Carlito"/>
              </a:rPr>
              <a:t>N</a:t>
            </a:r>
            <a:r>
              <a:rPr sz="2400" b="1" dirty="0" smtClean="0">
                <a:solidFill>
                  <a:srgbClr val="002060"/>
                </a:solidFill>
                <a:cs typeface="Carlito"/>
              </a:rPr>
              <a:t>O</a:t>
            </a:r>
            <a:r>
              <a:rPr lang="it-IT" sz="2400" b="1" dirty="0" smtClean="0">
                <a:solidFill>
                  <a:srgbClr val="002060"/>
                </a:solidFill>
                <a:cs typeface="Carlito"/>
              </a:rPr>
              <a:t> PRODURRE DOMANDA, NELLE MORE DELL’ATTIVAZIONE </a:t>
            </a:r>
            <a:r>
              <a:rPr lang="it-IT" sz="2400" b="1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400" b="1" dirty="0" smtClean="0">
                <a:solidFill>
                  <a:srgbClr val="002060"/>
                </a:solidFill>
                <a:cs typeface="Carlito"/>
              </a:rPr>
              <a:t> SPECIFICI PERCORSI ABILITANTI, </a:t>
            </a:r>
            <a:r>
              <a:rPr lang="it-IT" sz="2400" b="1" dirty="0" smtClean="0">
                <a:solidFill>
                  <a:srgbClr val="0070C0"/>
                </a:solidFill>
                <a:cs typeface="Carlito"/>
              </a:rPr>
              <a:t>GLI ABILITATI NELLE CLASSI </a:t>
            </a:r>
            <a:r>
              <a:rPr lang="it-IT" sz="2400" b="1" dirty="0" err="1" smtClean="0">
                <a:solidFill>
                  <a:srgbClr val="0070C0"/>
                </a:solidFill>
                <a:cs typeface="Carlito"/>
              </a:rPr>
              <a:t>DI</a:t>
            </a:r>
            <a:r>
              <a:rPr lang="it-IT" sz="2400" b="1" dirty="0" smtClean="0">
                <a:solidFill>
                  <a:srgbClr val="0070C0"/>
                </a:solidFill>
                <a:cs typeface="Carlito"/>
              </a:rPr>
              <a:t> CONCORSO 29/A-   30/A  - 56/A</a:t>
            </a:r>
            <a:endParaRPr sz="2400" b="1" dirty="0">
              <a:solidFill>
                <a:srgbClr val="0070C0"/>
              </a:solidFill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9900" y="3171825"/>
            <a:ext cx="10058400" cy="40761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33020" indent="1905">
              <a:lnSpc>
                <a:spcPct val="110100"/>
              </a:lnSpc>
              <a:spcBef>
                <a:spcPts val="105"/>
              </a:spcBef>
              <a:tabLst>
                <a:tab pos="2025650" algn="l"/>
                <a:tab pos="3679190" algn="l"/>
                <a:tab pos="4594860" algn="l"/>
                <a:tab pos="5560060" algn="l"/>
                <a:tab pos="8418195" algn="l"/>
              </a:tabLst>
            </a:pPr>
            <a:r>
              <a:rPr sz="2400" dirty="0">
                <a:solidFill>
                  <a:srgbClr val="FF0000"/>
                </a:solidFill>
                <a:latin typeface="Carlito"/>
                <a:cs typeface="Carlito"/>
              </a:rPr>
              <a:t>	</a:t>
            </a:r>
            <a:r>
              <a:rPr sz="2800" b="1" spc="5" dirty="0" smtClean="0">
                <a:solidFill>
                  <a:srgbClr val="FF0000"/>
                </a:solidFill>
                <a:cs typeface="Carlito"/>
              </a:rPr>
              <a:t>CLASSI </a:t>
            </a:r>
            <a:r>
              <a:rPr sz="2800" b="1" spc="5" dirty="0">
                <a:solidFill>
                  <a:srgbClr val="FF0000"/>
                </a:solidFill>
                <a:cs typeface="Carlito"/>
              </a:rPr>
              <a:t>DI CONCORSO AD ESAURIMENTO: </a:t>
            </a:r>
            <a:endParaRPr lang="it-IT" sz="2800" b="1" spc="5" dirty="0">
              <a:solidFill>
                <a:srgbClr val="FF0000"/>
              </a:solidFill>
              <a:cs typeface="Carlito"/>
            </a:endParaRPr>
          </a:p>
          <a:p>
            <a:pPr marL="231775" marR="5080" indent="-219710" algn="just">
              <a:lnSpc>
                <a:spcPct val="110000"/>
              </a:lnSpc>
            </a:pPr>
            <a:r>
              <a:rPr lang="it-IT" sz="2400" spc="-45" dirty="0" smtClean="0">
                <a:latin typeface="Carlito"/>
                <a:cs typeface="Carlito"/>
              </a:rPr>
              <a:t>   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29/A ( MUSICA II  GRADO), </a:t>
            </a:r>
          </a:p>
          <a:p>
            <a:pPr marL="231775" marR="5080" indent="-219710" algn="just">
              <a:lnSpc>
                <a:spcPct val="110000"/>
              </a:lnSpc>
            </a:pPr>
            <a:r>
              <a:rPr lang="it-IT" sz="2000" b="1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 66/A (TRATTAMENTO TESTI),</a:t>
            </a:r>
          </a:p>
          <a:p>
            <a:pPr marL="231775" marR="5080" indent="-219710" algn="just">
              <a:lnSpc>
                <a:spcPct val="110000"/>
              </a:lnSpc>
            </a:pPr>
            <a:r>
              <a:rPr lang="it-IT" sz="2000" b="1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 76/A E 86/A (TRATTAMENTO  TESTI LINGUA SLOVENA E TEDESCA), B/01 (ATTIVITÀ PRATICHE) </a:t>
            </a:r>
          </a:p>
          <a:p>
            <a:pPr marL="231775" marR="5080" indent="-219710" algn="just">
              <a:lnSpc>
                <a:spcPct val="110000"/>
              </a:lnSpc>
            </a:pPr>
            <a:r>
              <a:rPr lang="it-IT" sz="2000" b="1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 B/29  (GABINETTO FISIOTERAPICO),</a:t>
            </a:r>
          </a:p>
          <a:p>
            <a:pPr marL="231775" marR="5080" indent="-219710" algn="just">
              <a:lnSpc>
                <a:spcPct val="110000"/>
              </a:lnSpc>
            </a:pPr>
            <a:r>
              <a:rPr lang="it-IT" sz="2000" b="1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 B/30 (UFFICIO TECNICO), </a:t>
            </a:r>
          </a:p>
          <a:p>
            <a:pPr marL="231775" marR="5080" indent="-219710" algn="just">
              <a:lnSpc>
                <a:spcPct val="110000"/>
              </a:lnSpc>
            </a:pPr>
            <a:r>
              <a:rPr lang="it-IT" sz="2000" b="1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 B/31 (ESERCITAZIONI CENTRALINISTI TELEFONICI), </a:t>
            </a:r>
          </a:p>
          <a:p>
            <a:pPr marL="231775" marR="5080" indent="-219710" algn="just">
              <a:lnSpc>
                <a:spcPct val="110000"/>
              </a:lnSpc>
            </a:pPr>
            <a:r>
              <a:rPr lang="it-IT" sz="2000" b="1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 B/32 (ESERCITAZIONI  PRATICA PROFESSIONALE) </a:t>
            </a:r>
          </a:p>
          <a:p>
            <a:pPr marL="231775" marR="5080" indent="-219710" algn="just">
              <a:lnSpc>
                <a:spcPct val="110000"/>
              </a:lnSpc>
            </a:pPr>
            <a:r>
              <a:rPr lang="it-IT" sz="2000" b="1" dirty="0">
                <a:solidFill>
                  <a:srgbClr val="002060"/>
                </a:solidFill>
                <a:cs typeface="Carlito"/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 B/33 (ASSISTENTE </a:t>
            </a:r>
            <a:r>
              <a:rPr lang="it-IT" sz="2000" b="1" dirty="0" err="1" smtClean="0">
                <a:solidFill>
                  <a:srgbClr val="002060"/>
                </a:solidFill>
                <a:cs typeface="Carlito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cs typeface="Carlito"/>
              </a:rPr>
              <a:t> LABORATORIO</a:t>
            </a:r>
            <a:r>
              <a:rPr lang="it-IT" sz="2400" b="1" dirty="0" smtClean="0">
                <a:solidFill>
                  <a:srgbClr val="002060"/>
                </a:solidFill>
                <a:cs typeface="Carlito"/>
              </a:rPr>
              <a:t>)  </a:t>
            </a:r>
          </a:p>
          <a:p>
            <a:pPr marL="231775" marR="5080" indent="-219710" algn="just">
              <a:lnSpc>
                <a:spcPct val="110000"/>
              </a:lnSpc>
            </a:pPr>
            <a:r>
              <a:rPr lang="it-IT" sz="2400" b="1" dirty="0">
                <a:solidFill>
                  <a:srgbClr val="FF0000"/>
                </a:solidFill>
                <a:cs typeface="Carlito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cs typeface="Carlito"/>
              </a:rPr>
              <a:t>                   NON SARANNO POSSIBILI NUOVI INSERIMENTI</a:t>
            </a:r>
            <a:r>
              <a:rPr lang="it-IT" sz="2400" b="1" dirty="0">
                <a:solidFill>
                  <a:srgbClr val="FF0000"/>
                </a:solidFill>
                <a:cs typeface="Carlito"/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323</TotalTime>
  <Words>948</Words>
  <Application>Microsoft Office PowerPoint</Application>
  <PresentationFormat>Personalizzato</PresentationFormat>
  <Paragraphs>115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Equinozio</vt:lpstr>
      <vt:lpstr>      INSERIMENTO E AGGIORNAMENTO GRADUATORIE PROVINCIALI  E D'ISTITUTO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NUOVE GRADUATORIE PROVINCIALI</dc:title>
  <dc:creator>Antonio</dc:creator>
  <cp:lastModifiedBy>DE SABATO GIUSEPPE</cp:lastModifiedBy>
  <cp:revision>32</cp:revision>
  <dcterms:created xsi:type="dcterms:W3CDTF">2020-07-12T10:32:04Z</dcterms:created>
  <dcterms:modified xsi:type="dcterms:W3CDTF">2020-07-12T15:59:13Z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2020-07-04T00:00:00Z</vt:filetime>
  </property>
  <property fmtid="{D5CDD505-2E9C-101B-9397-08002B2CF9AE}" pid="3" name="Creator">
    <vt:lpwstr>Acrobat PDFMaker 11 per PowerPoint</vt:lpwstr>
  </property>
  <property fmtid="{D5CDD505-2E9C-101B-9397-08002B2CF9AE}" pid="4" name="LastSaved">
    <vt:filetime>2020-07-12T00:00:00Z</vt:filetime>
  </property>
</Properties>
</file>