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FE"/>
    <a:srgbClr val="F3A60D"/>
    <a:srgbClr val="FDCBF2"/>
    <a:srgbClr val="FFFF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COORDINAMENTO NAZIONALE SCUOLA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CURA DEL 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RESPONSABILE NAZIONALE POLITICHE SCOLASTICHE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GIUSEPPE DE SABATO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SOSTEGNO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a.3.2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A.3.1, l’abilitazione specifica conseguita attraverso la frequenza di percorsi di abilitazione, anche qualora conseguita all’estero e riconosciuta ai sensi del decreto legislativo 9 novembre 2007, n. 206 e successive modificazioni, comporta l’attribuzione di ulteriori Nel caso di abilitazioni conseguite attraverso un unico percorso, il punteggio aggiuntivo di cui al presente punto è attribuito a ciascuna delle relative procedure concorsuali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PUNTI 2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 -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per i titoli accademici e scientifici</a:t>
            </a:r>
          </a:p>
          <a:p>
            <a:pPr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SUDDIVIDE IN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 B.1, B.2 e B.3.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comprende due sottovoci valutabili solo per gli Insegnanti Tecnico Pratici (ITP), queste sono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Ulteriore abilitazione nella classe di concorso richiesta, oltre a quella già valutata nel punto A.3.1. Punti 2,5.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B.1.2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Possesso di Diploma di Istituto Tecnico Superiore (oltre a quello che costituisce titolo di accesso), che sia inerente alla classe di concorso richiesta. Punti 1,5.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comprende tre sottovoci valutabili solo per le classi di concorso A-55 (Strumenti musicali scuole II grado), A-56 (Strumenti musicali scuole I grado), A-59 (Tecniche di accompagnamento alla danza) e A-63 (Tecnologie Musicali),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queste sono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Diploma di perfezionamento conseguito presso l’Accademia Nazionale di Santa Cecilia:</a:t>
            </a:r>
            <a:endParaRPr lang="it-IT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2 se relativo allo strumento richiesto o alla musica da camera</a:t>
            </a:r>
            <a:r>
              <a:rPr lang="it-IT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se per altro strumento.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Premi in concorsi nazionali od internazionali relativi allo strumento </a:t>
            </a:r>
            <a:r>
              <a:rPr lang="it-IT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ciascun premio e un massimo di punti 3):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per primo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 per secondo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 per terzo premio;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B.2.3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Idoneità in concorsi per orchestre sinfoniche di Fondazioni Lirico Sinfoniche o Orchestre riconosciute ai sensi dell’art. 28 della legge 800/67 e successivi provvedimenti (per ciascun titolo e un massimo di punti 3). Punti 1.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 B.3 comprende una sottovoce valutabile solo per le classi di concorso A57 (Tecnica della danza classica) e A 58 (Tecnica della danza contemporanea), </a:t>
            </a:r>
            <a:r>
              <a:rPr lang="it-IT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questA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è: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B.3.1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Premi in concorsi nazionali od internazionali in qualità di interprete relativi a danza classica o contemporanea (per ciascun premio e un massimo di punti 3):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 per primo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 per secondo premio;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 per terzo premio;</a:t>
            </a: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titoli valutabili in ciascuna procedura concorsuale.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gruppo più corposo di titoli della relativa tabella del concorso straordinario è composto da quelli riuniti sotto la voce B.4 – titoli valutabili in ciascuna procedura concorsuale. 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Vediamoli uno per uno: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B.4.1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valutano uno o più concorsi ordinari per titoli ed esami relativo alla classe di concorso richiesta, in cui il candidato è stato inserito nella graduatoria di merito e ha superato tutte le prove.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concorso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B.4.2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valutano uno o più Dottorati di ricerca o diplomi di perfezionamento equiparati.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dottorato o diploma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endParaRPr lang="it-IT" dirty="0" smtClean="0">
              <a:solidFill>
                <a:srgbClr val="FF0000"/>
              </a:solidFill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B.4.3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abilitazioni scientifiche nazionali a professore di I o II fascia.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abilitazione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attività di ricerca scientifica sulla base di assegni.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assegno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B.4.5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uno o più inserimenti nelle graduatorie nazionali per la stipula di contratti a tempo indeterminato per i docenti AFAM.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 per ogni inserimento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B.4.6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valutano: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di laurea di vecchio ordinamento;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specialistica;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magistrale;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vecchio ordinamento;</a:t>
            </a:r>
          </a:p>
          <a:p>
            <a:pPr lvl="1" algn="just" fontAlgn="base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II livello.</a:t>
            </a:r>
            <a:br>
              <a:rPr lang="it-IT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BADI BENE: oltre al titolo di accesso al concorso.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3.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0000" lnSpcReduction="2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B.4.7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triennale;</a:t>
            </a:r>
          </a:p>
          <a:p>
            <a:pPr lvl="1" algn="l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accademico di I livello.</a:t>
            </a:r>
            <a:b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fontAlgn="base"/>
            <a:r>
              <a:rPr lang="it-IT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 non siano titolo di accesso a quanto già valutato alle sottovoci A.1.1 e B.4.6.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B.4.8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diploma di specializzazione universitario pluriennale.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8.4.9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titolo di specializzazione sul sostegno. 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Nelle procedure per posti di sostegno tale titolo viene valutato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solo se in aggiunta a quello di accesso. Punti 2.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8.4.10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 un titolo di perfezionamento all’insegnamento CLIL.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8.4.11 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valuta un titolo fra: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certificazione </a:t>
            </a:r>
            <a:r>
              <a:rPr lang="it-IT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CeClil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certificazione a seguito di percorsi di perfezionamento in CLIL;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corsi di perfezionamento sulla metodologia CLIL della durata pari a 60 CFU, solo con certificazione linguistica almeno C1;</a:t>
            </a:r>
            <a:b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Uno fra questi viene valutato 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B.4.12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una certificazione linguistica: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Livello C1.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1,5;</a:t>
            </a:r>
          </a:p>
          <a:p>
            <a:pPr lvl="1"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Livello C2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Punti 2.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B.4.13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valutano fino a un </a:t>
            </a:r>
            <a:r>
              <a:rPr lang="it-IT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massimo di tre diplomi di perfezionamento o master I o II livello, con almeno 60 CFU e 1500 ore e esame finale.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0,5 per ogni titolo.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sottovoce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B.4.14</a:t>
            </a:r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si valuta un titolo di specializzazione in italiano L2. </a:t>
            </a:r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1,5.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fontAlgn="base"/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punteggio voce C – titoli di servizio</a:t>
            </a:r>
          </a:p>
          <a:p>
            <a:pPr fontAlgn="base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Sappiamo che Nel concorso straordinario il servizio costituisce requisito per l’accesso.</a:t>
            </a:r>
          </a:p>
          <a:p>
            <a:pPr fontAlgn="base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SERVIZI VALUTABILI</a:t>
            </a:r>
          </a:p>
          <a:p>
            <a:pPr algn="just" fontAlgn="base"/>
            <a:r>
              <a:rPr lang="it-IT" sz="1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 servizio prestato sia a tempo determinato che a tempo indeterminato;</a:t>
            </a:r>
          </a:p>
          <a:p>
            <a:pPr algn="just" fontAlgn="base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ATTENZIONE PERO’: SOLO il servizio prestato nella specifica classe di concorso richiesta, quindi chi partecipa al concorso per la classe A028 potrà far valere solo il servizio specifico in matematica e scienze alle medie;</a:t>
            </a:r>
          </a:p>
          <a:p>
            <a:pPr algn="just" fontAlgn="base"/>
            <a:r>
              <a:rPr lang="it-IT" sz="14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il servizio prestato su posti di sostegno, ma solo per la procedura concorsuale di sostegno e sullo specifico grado (quindi chi partecipa per sostegno al primo grado non potrà far valere i servizi su sostegno al secondo grado)</a:t>
            </a:r>
          </a:p>
          <a:p>
            <a:pPr algn="just" fontAlgn="base"/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il servizio prestato nelle scuole regionali o delle provincie autonome di Trento e Bolzano;</a:t>
            </a:r>
          </a:p>
          <a:p>
            <a:pPr algn="just" fontAlgn="base"/>
            <a:r>
              <a:rPr lang="it-IT" sz="1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D) il servizio prestato nelle scuole paritarie (in aggiunta ai tre anni necessari per partecipare nella scuola statale);</a:t>
            </a:r>
          </a:p>
          <a:p>
            <a:pPr algn="just" fontAlgn="base"/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E) il servizio prestato nei percorsi di Istruzione e Formazione Professionale (</a:t>
            </a:r>
            <a:r>
              <a:rPr lang="it-IT" sz="14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IeFP</a:t>
            </a:r>
            <a:r>
              <a:rPr lang="it-IT" sz="14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purché su posto o insegnamento riconducibile alla specifica classe di concorso;</a:t>
            </a:r>
          </a:p>
          <a:p>
            <a:pPr algn="just" fontAlgn="base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F) il servizio prestato nei progetti regionali ai sensi dell’articolo 1, comma 3, della legge n. 167/2009 e dell’articolo 5, comma 4-bis, della legge n. 128/2013, cosiddetti salva-precari;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1 per ciascun anno di servizio</a:t>
            </a: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Adesso vediamo quali servizi non sono valutabili: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il servizio prestato su posto comune non è valutabile per le procedure concorsuali su sostegno;</a:t>
            </a:r>
          </a:p>
          <a:p>
            <a:pPr algn="just" fontAlgn="base"/>
            <a:r>
              <a:rPr lang="it-IT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il servizio prestato nei percorsi di istruzione dei Paesi UE si valuta se riconducibile allo specifico posto o alla classe di concorso;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servizio a tempo determinato si valuta ai sensi dell’articolo 11, comma 14, della legge n. 124/1999, solo il servizio prestato per almeno 180 giorni o il servizio prestato ininterrottamente dal 1° febbraio fino agli scrutini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endParaRPr lang="it-IT" dirty="0" smtClean="0">
              <a:solidFill>
                <a:srgbClr val="FF0000"/>
              </a:solidFill>
            </a:endParaRPr>
          </a:p>
          <a:p>
            <a:pPr algn="just" fontAlgn="base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 28 MAGGIO AL 3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TABELLA </a:t>
            </a:r>
            <a:r>
              <a:rPr lang="it-IT" sz="2400" b="1" i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VALUTAZIONE DEI TITOLI DEL CONCORSO STRAORDINARIO PER L’IMMISSIONE IN RUOLO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dal 28 maggio al 3 luglio 2020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15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2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a.1.1.</a:t>
            </a:r>
          </a:p>
          <a:p>
            <a:pPr algn="just">
              <a:buFont typeface="Wingdings"/>
              <a:buChar char="Ø"/>
            </a:pPr>
            <a:r>
              <a:rPr lang="it-IT" sz="2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Diploma di laurea di vecchio ordinamento, laurea specialistica, laurea magistrale, diploma accademico di vecchio ordinamento o diploma accademico di secondo livello che costituisce titolo di accesso alla specifica classe di concorso;</a:t>
            </a:r>
          </a:p>
          <a:p>
            <a:pPr algn="just">
              <a:buFont typeface="Wingdings"/>
              <a:buChar char="Ø"/>
            </a:pPr>
            <a:r>
              <a:rPr lang="it-IT" sz="2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Abilitazione specifica o titolo di abilitazione specifico conseguito all’estero riconosciuto ai sensi del decreto legislativo 9 novembre 2007, n. 206 (sulla base del punteggio conseguito) i titoli di accesso il cui voto non è espresso in centesimi sono riportati a 100. Le eventuali frazioni di voto sono arrotondate per eccesso al voto superiore solo se pari o superiori a 0,50. Qualora nel titolo non sia indicato il punteggio ovvero il giudizio finale non sia quantificabile in termini numerici, </a:t>
            </a:r>
            <a:r>
              <a:rPr lang="it-IT" sz="28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sono attribuiti punti 1,5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a.1.1.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 è il voto del titolo di accesso espresso in centesimi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1^ ESEMPIO VOTO LAUREA ECONOMIA E COMMERCIO 98/100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98- 75 = 23 : 5 = 4,60 ARROTONDATO A 5 </a:t>
            </a:r>
            <a:r>
              <a:rPr lang="it-IT" sz="11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(superiore frazione a 0,50) = 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</a:t>
            </a:r>
            <a:endParaRPr lang="it-IT" sz="1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2^ ESEMPIO VOTO LAUREA ECONOMIA E COMMERCIO 88/100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95- 75 = 20 : 5 = 4,00 punti 4</a:t>
            </a:r>
          </a:p>
          <a:p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a.1.2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punto A.1.1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il possesso di abilitazione specifica conseguita attraverso percorsi selettivi di accesso anche qualora conseguita all’estero e riconosciuta ai sensi del decreto legislativo 9 novembre 2007, n. 206, comporta l’attribuzione di ulteriori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 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abilitazioni conseguite attraverso un unico percorso, il punteggio aggiuntivo di cui al presente punto è attribuito a ciascuna delle relative procedure concorsuali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TITOLO </a:t>
            </a:r>
            <a:r>
              <a:rPr lang="it-IT" sz="2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a.1.3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A.1.1, l’abilitazione specifica conseguita attraverso la frequenza di percorsi di abilitazione diversi dai percorsi di cui al punto A.1.2, anche qualora conseguita all’estero e riconosciuta ai sensi del decreto legislativo 9 novembre 2007, n. 206 comporta l’attribuzione di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ulteriori PUNTI 2.</a:t>
            </a:r>
          </a:p>
          <a:p>
            <a:pPr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 caso di abilitazioni conseguite attraverso un unico percorso, il punteggio aggiuntivo di cui al presente punto è attribuito a ciascuna delle relative procedure concorsuali.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1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SOSTEGNO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a.2.1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 è il voto del titolo di accesso-  OSSIA DIPLOMA SPECIALIZZAZIONE PER POSTI SOSTEGNO- espresso in centesimi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aggiunta al punteggio di cui al punto A.2.1, la specializzazione specifica conseguita attraverso la frequenza di percorsi selettivi di accesso, anche qualora conseguita all’estero e riconosciuta ai sensi del decreto legislativo 9 novembre 2007, n. 206, comporta l’attribuzione di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ulteriori PUNTI 5</a:t>
            </a:r>
          </a:p>
          <a:p>
            <a:endParaRPr lang="it-IT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62500" lnSpcReduction="2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TABELLA CONCORSO STRAORDINARIO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VOCE A – VALUTAZIONE TITOLI PER CONCORSO ITP</a:t>
            </a:r>
          </a:p>
          <a:p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Punto a.3.1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Titolo di studio che costituisce titolo di accesso alla specifica classe di concorso secondo la normativa vigente o titolo di studio estero riconosciuto valido ai sensi del decreto legislativo 9 novembre 2007, n. 206 (sulla base del punteggio conseguito). 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p ≤ 75: punti zero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se p &gt; 75:  si procede a: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P−75 : 5 = </a:t>
            </a:r>
            <a:r>
              <a:rPr lang="it-IT" sz="2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punti…</a:t>
            </a:r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..5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arrotondati al secondo decimale dopo la virgola </a:t>
            </a:r>
          </a:p>
          <a:p>
            <a:pPr algn="just"/>
            <a:endParaRPr lang="it-IT" sz="24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i posti relativi a “Conversazione in lingua straniera, B-02” è altresì considerato quale titolo di accesso valutabile la laurea, la laurea magistrale o il diploma accademico di I o II livello conseguiti nel Paese ove la lingua straniera per cui si concorre è lingua ufficiale. </a:t>
            </a:r>
          </a:p>
          <a:p>
            <a:pPr algn="just"/>
            <a:r>
              <a:rPr lang="it-IT" sz="2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eventuali frazioni di voto sono arrotondate per eccesso al voto superiore solo se pari o superiori a 0,50 Qualora nel titolo non sia indicato il punteggio ovvero il giudizio finale non sia quantificabile in termini numerici, sono attribuiti punti 1,5 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2092</TotalTime>
  <Words>1388</Words>
  <Application>Microsoft Office PowerPoint</Application>
  <PresentationFormat>Personalizzato</PresentationFormat>
  <Paragraphs>147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Goccia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DE SABATO GIUSEPPE</cp:lastModifiedBy>
  <cp:revision>74</cp:revision>
  <dcterms:created xsi:type="dcterms:W3CDTF">2019-01-23T10:12:48Z</dcterms:created>
  <dcterms:modified xsi:type="dcterms:W3CDTF">2020-05-16T13:20:28Z</dcterms:modified>
</cp:coreProperties>
</file>