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2" r:id="rId2"/>
    <p:sldId id="283" r:id="rId3"/>
    <p:sldId id="284" r:id="rId4"/>
    <p:sldId id="285" r:id="rId5"/>
    <p:sldId id="286" r:id="rId6"/>
    <p:sldId id="304" r:id="rId7"/>
    <p:sldId id="299" r:id="rId8"/>
    <p:sldId id="300" r:id="rId9"/>
    <p:sldId id="297" r:id="rId10"/>
    <p:sldId id="301" r:id="rId11"/>
    <p:sldId id="311" r:id="rId12"/>
    <p:sldId id="302" r:id="rId13"/>
    <p:sldId id="303" r:id="rId14"/>
    <p:sldId id="31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FFE"/>
    <a:srgbClr val="F3A60D"/>
    <a:srgbClr val="FDCBF2"/>
    <a:srgbClr val="FF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6/3/2020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2547257"/>
            <a:ext cx="12192000" cy="4310743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SEGRETERIA PROVINCIALE FLP SCUOLA FOGGIA</a:t>
            </a:r>
          </a:p>
          <a:p>
            <a:r>
              <a:rPr lang="it-IT" sz="28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GUIDA AL CONCORSO STRAORDINARIO</a:t>
            </a:r>
          </a:p>
          <a:p>
            <a:r>
              <a:rPr lang="it-IT" sz="24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</a:t>
            </a:r>
            <a:r>
              <a:rPr lang="it-IT" sz="2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IMMISSIONE IN RUOLO E CONSEGUIMENTO DELL’ABILITAZIONE</a:t>
            </a:r>
            <a:endParaRPr lang="it-IT" sz="24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it-IT" sz="28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47703" y="1"/>
            <a:ext cx="6074228" cy="2586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 STRAORDINARIO SCUOLE SECONDARIE</a:t>
            </a:r>
          </a:p>
          <a:p>
            <a:r>
              <a:rPr lang="it-IT" sz="18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 </a:t>
            </a:r>
            <a:r>
              <a:rPr lang="it-IT" sz="18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endParaRPr lang="it-IT" sz="18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PROVA COMPUTER-BASED:</a:t>
            </a:r>
          </a:p>
          <a:p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SOSTEGNO</a:t>
            </a:r>
          </a:p>
          <a:p>
            <a:pPr algn="just">
              <a:buFont typeface="Wingdings"/>
              <a:buChar char="Ø"/>
            </a:pP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VALUTAZIONE DELLE CONOSCENZE </a:t>
            </a:r>
            <a:r>
              <a:rPr lang="it-IT" sz="1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metodologie didattiche da applicare alle diverse tipologie di disabilità;</a:t>
            </a:r>
          </a:p>
          <a:p>
            <a:pPr algn="just">
              <a:buFont typeface="Wingdings"/>
              <a:buChar char="Ø"/>
            </a:pP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valutaZIONE</a:t>
            </a: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DELle</a:t>
            </a: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conoscenze dei contenuti e delle procedure volte all’inclusione scolastica degli alunni con disabilità;</a:t>
            </a:r>
          </a:p>
          <a:p>
            <a:pPr algn="just">
              <a:buFont typeface="Wingdings"/>
              <a:buChar char="Ø"/>
            </a:pP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capacità di comprensione del testo in lingua inglese</a:t>
            </a:r>
          </a:p>
          <a:p>
            <a:pPr algn="just">
              <a:buFont typeface="Wingdings"/>
              <a:buChar char="Ø"/>
            </a:pPr>
            <a:endParaRPr lang="it-IT" sz="14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L’accertamento della conoscenza dell’uso delle apparecchiature e delle applicazioni informatiche AVVIENE DURANTE LA PROVA ORALE DA SOSTENERSI DOPO IL PERIODO </a:t>
            </a:r>
            <a:r>
              <a:rPr lang="it-IT" sz="14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PROVA</a:t>
            </a:r>
          </a:p>
          <a:p>
            <a:pPr algn="just">
              <a:buFont typeface="Wingdings"/>
              <a:buChar char="Ø"/>
            </a:pPr>
            <a:endParaRPr lang="it-IT" sz="14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endParaRPr lang="it-IT" sz="14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AutoNum type="arabicParenR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737360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 STRAORDINARIO SCUOLE SECONDARIE</a:t>
            </a:r>
          </a:p>
          <a:p>
            <a:endParaRPr lang="it-IT" sz="14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INTEGRAZIONE DEL BANDO E POSSIBILITÀ </a:t>
            </a:r>
            <a:r>
              <a:rPr lang="it-IT" sz="16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SVOLGERE LA PROVA SCRITTA NELLA PROPRIA REGIONE </a:t>
            </a:r>
            <a:r>
              <a:rPr lang="it-IT" sz="16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RESIDENZA:  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Entro 30 giorni dall'entrata in vigore della Legge di conversione, sarà integrato il Decreto Dipartimentale n. 510 del 23 aprile 2020 in attuazione delle modifiche suddette e per consentire, qualora le condizioni epidemiologiche lo suggeriscano, lo svolgimento della prova scritta in una Regione diversa rispetto a quella corrispondente al posto per il quale il candidato ha presentato la domanda. </a:t>
            </a:r>
          </a:p>
          <a:p>
            <a:pPr algn="just">
              <a:buFont typeface="Wingdings"/>
              <a:buChar char="Ø"/>
            </a:pP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RETRODATAZIONE GIURIDICA 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Ai vincitori della procedura concorsuale che rientrano nella quota dei posti destinati alla procedura per l'anno scolastico 2020\2021 è riconosciuta la retrodatazione giuridica della nomina al 1° settembre 2020.</a:t>
            </a:r>
            <a:b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it-IT" sz="16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endParaRPr lang="it-IT" sz="14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AutoNum type="arabicParenR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737360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 STRAORDINARIO SCUOLE SECONDARIE</a:t>
            </a:r>
          </a:p>
          <a:p>
            <a:r>
              <a:rPr lang="it-IT" sz="14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FORMAZIONE GRADUATORIA </a:t>
            </a:r>
            <a:r>
              <a:rPr lang="it-IT" sz="14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4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MERITO</a:t>
            </a:r>
          </a:p>
          <a:p>
            <a:pPr algn="just"/>
            <a:endParaRPr lang="it-IT" sz="14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AL TERMINE DELLA PROVA COMPUTER-BASED, LA COMMISSIONE PROCEDE ALLA FORMAZIONE DELLA GRADUATORIA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MERITO, COSTITUITA DAL PUNTEGGIO CONSEGUITO NELLA PREDETTA PROVA E DALLA VALUTAZIONE DEI TITOLI (CUI SONO RISERVATI MASSIMO 20 PUNTI);</a:t>
            </a:r>
          </a:p>
          <a:p>
            <a:pPr algn="just">
              <a:buFont typeface="Wingdings"/>
              <a:buChar char="Ø"/>
            </a:pPr>
            <a:endParaRPr lang="it-IT" sz="16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 TITOLI DOVRANNO ESSERE PRESENTATI SUCCESSIVAMENTE AL SUPERAMENTO DELLA PROVA COMPUTER-BASED E DOVRANNO ESSERE CERTIFICATI E NON DICHIARATI;</a:t>
            </a:r>
          </a:p>
          <a:p>
            <a:pPr algn="just">
              <a:buFont typeface="Wingdings"/>
              <a:buChar char="Ø"/>
            </a:pPr>
            <a:endParaRPr lang="it-IT" sz="16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/>
              <a:buChar char="Ø"/>
            </a:pP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LA GRADUATORIA, QUINDI, RISULTERA’ FORMATA DALLA SOMMATORIA DEL PUNTEGGIO PROVA “SCRITTA” E DALLA VALUTAZIONE DEI TITOLI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854925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r>
              <a:rPr lang="it-IT" sz="1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DICHIARAZIONE DEI VINCITORI DEL CONCORSO</a:t>
            </a:r>
          </a:p>
          <a:p>
            <a:pPr algn="just">
              <a:buFont typeface="Wingdings"/>
              <a:buChar char="Ø"/>
            </a:pP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GRADUATORIA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MERITO INDICHERA’ 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VINCITORI DEL CONCORSO IN NUMERO PARI A QUELLO DEI POSTI MESSI A CONCORSO PER LA SPECIFICA CLASSE </a:t>
            </a:r>
            <a:r>
              <a:rPr lang="it-IT" sz="16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CONCORSO/POSTO </a:t>
            </a:r>
            <a:r>
              <a:rPr lang="it-IT" sz="16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SOSTEGNO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just">
              <a:buFont typeface="Wingdings"/>
              <a:buChar char="Ø"/>
            </a:pPr>
            <a:r>
              <a:rPr lang="it-IT" sz="1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CHI RISULTA VINCITORE PER PIU’ PROCEDURE DOVRA’ SCEGLIERE FRA POSTO CURRICULARE  O </a:t>
            </a:r>
            <a:r>
              <a:rPr lang="it-IT" sz="16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SOSTEGNO;</a:t>
            </a:r>
          </a:p>
          <a:p>
            <a:pPr algn="just">
              <a:buFont typeface="Wingdings"/>
              <a:buChar char="Ø"/>
            </a:pP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VINCITORI, IN BASE AL NUMERO DEI POSTI AUTORIZZATI PER IL RECLUTAMENTO, SVOLGERANNO IL PERIODO DI PROVA 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E, 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OVE 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SUPERATO, 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CONFERMATI IN RUOLO;</a:t>
            </a:r>
          </a:p>
          <a:p>
            <a:r>
              <a:rPr lang="it-IT" sz="1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TRATTAMENTO DEGLI IDONEI NON VINCITORI</a:t>
            </a:r>
          </a:p>
          <a:p>
            <a:pPr algn="just">
              <a:buFont typeface="Wingdings"/>
              <a:buChar char="Ø"/>
            </a:pP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COLORO CHE HANNO SUPERATO LA PROVA MA NON RIENTRANO CON IL PUNTEGGIO COMPLESSIVO, COMPRENSIVO DEI TITOLI, NEL NOVERO DEI POSTI MESSI A CONCORSO, POTRANNO CONSEGUIRE L’ABILITAZIONE A CONDIZIONE CHE:</a:t>
            </a:r>
          </a:p>
          <a:p>
            <a:pPr marL="342900" indent="-342900" algn="just">
              <a:buAutoNum type="alphaUcParenR"/>
            </a:pP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 NON SONO IN POSSESSO DEI 24 CFU DOVRANNO CONSEGUIRLI, CON SPESE A CARICO MINISTERO</a:t>
            </a:r>
          </a:p>
          <a:p>
            <a:pPr marL="342900" indent="-342900" algn="just">
              <a:buAutoNum type="alphaUcParenR"/>
            </a:pP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DOVRANNO SUPERARE UNA PROVA ORALE;</a:t>
            </a:r>
          </a:p>
          <a:p>
            <a:pPr marL="342900" indent="-342900" algn="just">
              <a:buAutoNum type="alphaUcParenR"/>
            </a:pP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DOVRANNO RISULTARE IN SERVIZIO SINO AL 30 GIUGNO/31 AGOSTO 2020</a:t>
            </a:r>
          </a:p>
          <a:p>
            <a:pPr algn="just">
              <a:buFont typeface="Wingdings"/>
              <a:buChar char="Ø"/>
            </a:pPr>
            <a:endParaRPr lang="it-IT" sz="14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it-IT" sz="16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802674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lnSpcReduction="10000"/>
          </a:bodyPr>
          <a:lstStyle/>
          <a:p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SOSTEGNO-emendamento d.l.22/2020-</a:t>
            </a:r>
          </a:p>
          <a:p>
            <a:pPr algn="just"/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Molti mi hanno chiesto notizie in merito all’ultimo emendamento presentato in sede di conversione in legge del d.l. 22/2020. </a:t>
            </a:r>
          </a:p>
          <a:p>
            <a:pPr algn="just"/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 riferisco all’emendamento relativo alla </a:t>
            </a:r>
            <a:r>
              <a:rPr lang="it-IT" sz="1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possibilita’</a:t>
            </a: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di un eventuale prossimo concorso per coloro che sono in possesso del titolo di sostegno.</a:t>
            </a:r>
          </a:p>
          <a:p>
            <a:r>
              <a:rPr lang="it-IT" sz="1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L’EMENDAMENTO NON E’ STATO APPROVATO DAL SENATO PER IL PARERE CONTRARIO DELLA RAGIONERIA GENERALE DELLO STATO.</a:t>
            </a:r>
          </a:p>
          <a:p>
            <a:pPr algn="just"/>
            <a:endParaRPr lang="it-IT" sz="14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l’emendamento </a:t>
            </a: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 PREFIGGEVA DI formare </a:t>
            </a: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una graduatoria regionale permanente, divisa per ogni ordine e grado di scuola (dall’infanzia alle scuole superiori) in cui </a:t>
            </a:r>
            <a:r>
              <a:rPr lang="it-IT" sz="1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potEVANO</a:t>
            </a: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essere inseriti i docenti che, in possesso del titolo di specializzazione per il sostegno, non ERANO inclusi in identiche procedure per l’immissione in ruolo. </a:t>
            </a:r>
            <a:r>
              <a:rPr lang="it-IT" sz="1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Cioe’</a:t>
            </a: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non </a:t>
            </a:r>
            <a:r>
              <a:rPr lang="it-IT" sz="1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bisognaVA</a:t>
            </a: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essere inseriti in </a:t>
            </a:r>
            <a:r>
              <a:rPr lang="it-IT" sz="1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gae</a:t>
            </a: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graduatorie di merito concorsi 2016, concorsi 2018, concorso straordinario o ordinario 2020 in svolgimento (su questo punto occorre anche avere dei chiarimenti).</a:t>
            </a:r>
          </a:p>
          <a:p>
            <a:pPr algn="just"/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Nella graduatoria si </a:t>
            </a:r>
            <a:r>
              <a:rPr lang="it-IT" sz="1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accedeVA</a:t>
            </a: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sostenendo una prova orale selettiva, e, superandola, si Veniva  inclusi nella graduatoria di merito (in cui si aggiungono i titoli). Nel caso in cui si esaurivano  i posti riservati alle procedure </a:t>
            </a:r>
            <a:r>
              <a:rPr lang="it-IT" sz="1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gae</a:t>
            </a: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,concorsi ordinari e straordinari, si attingeva da questa graduatoria regionale(quindi assegnazione sede su base regionale);</a:t>
            </a:r>
          </a:p>
          <a:p>
            <a:pPr algn="just"/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Ogni due anni la graduatoria sarebbe stata  aggiornata con i titoli conseguiti ovvero integrata con il nuovi specializzati.</a:t>
            </a:r>
          </a:p>
          <a:p>
            <a:pPr algn="just"/>
            <a:endParaRPr lang="it-IT" sz="16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802674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6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CONCORSI SCUOLA 2020</a:t>
            </a:r>
          </a:p>
          <a:p>
            <a:r>
              <a:rPr lang="it-IT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CONCORSI BANDITI</a:t>
            </a:r>
          </a:p>
          <a:p>
            <a:pPr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1)   CONCORSO ORDINARIO SCUOLE SECONDARIE PER TITOLI ED ESAMI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Domande dal  15 GIUGNO  al 31 luglio 2020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2)    CONCORSO ORDINARIO SCUOLE INFANZIA E PRIMARIA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DOMANDE DAL 15 GIUGNO AL 31 LUGLIO 2020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3) CONCORSO STRAORDINARIO SCUOLE SECONDARIE PER IMMISSIONE IN RUOLO E CONSEGUIMENTO ABILITAZIONE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DOMANDE DA RIDEFINIRE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4)  CONCORSO STRAORDINARIO SCUOLE SECONDARIE PER CONSEGUIMENTO DELLA SOLA ABILITAZIONE</a:t>
            </a:r>
          </a:p>
          <a:p>
            <a:pPr marL="514350" indent="-514350" algn="just"/>
            <a:r>
              <a:rPr lang="it-IT" sz="1800" b="1" i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</a:t>
            </a:r>
            <a:r>
              <a:rPr lang="it-IT" sz="1800" b="1" i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DOMANDE DAL 28 MAGGIO AL 3 LUGLIO 2020</a:t>
            </a:r>
          </a:p>
          <a:p>
            <a:pPr marL="514350" indent="-514350" algn="just"/>
            <a:endParaRPr lang="it-IT" sz="1800" b="1" i="1" dirty="0" smtClean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867988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3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CONCORSI SCUOLA 2020</a:t>
            </a:r>
            <a:endParaRPr lang="it-IT" sz="28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28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NOSTRO INCONTRO ODIERNO RIGUARDA IL:</a:t>
            </a:r>
            <a:endParaRPr lang="it-IT" sz="2400" b="1" i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/>
            <a:r>
              <a:rPr lang="it-IT" sz="24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 </a:t>
            </a:r>
          </a:p>
          <a:p>
            <a:pPr marL="514350" indent="-514350"/>
            <a:r>
              <a:rPr lang="it-IT" sz="20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FINALIZZATO ALL’IMMISSIONE IN RUOLO/ABILITAZIONE DEI PRECARI DELLA SCUOLA SECONDARIA CON TRE ANNI </a:t>
            </a:r>
            <a:r>
              <a:rPr lang="it-IT" sz="2000" b="1" i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SERVIZIO</a:t>
            </a:r>
          </a:p>
          <a:p>
            <a:pPr marL="514350" indent="-514350"/>
            <a:r>
              <a:rPr lang="it-IT" sz="2400" b="1" i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domanda di partecipazione </a:t>
            </a:r>
            <a:r>
              <a:rPr lang="it-IT" sz="2400" b="1" i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 ridefinire </a:t>
            </a:r>
            <a:endParaRPr lang="it-IT" sz="2400" b="1" i="1" cap="none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14350" indent="-514350" algn="just">
              <a:buFont typeface="Wingdings"/>
              <a:buChar char="Ø"/>
            </a:pPr>
            <a:r>
              <a:rPr lang="it-IT" sz="2400" b="1" i="1" cap="none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Presentazione domanda su ISTANZE ONLINE –Piattaforma Concorsi e Procedure Selettive del Ministero Istruzione-;</a:t>
            </a:r>
          </a:p>
          <a:p>
            <a:pPr marL="514350" indent="-514350" algn="just">
              <a:buFont typeface="Wingdings"/>
              <a:buChar char="Ø"/>
            </a:pPr>
            <a:r>
              <a:rPr lang="it-IT" sz="2400" b="1" i="1" cap="none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Costo partecipazione Euro 40</a:t>
            </a: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867988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r>
              <a:rPr lang="it-IT" sz="16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concorso e’ stato indetto su base regionale </a:t>
            </a:r>
            <a:endParaRPr lang="it-IT" sz="16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Wingdings"/>
              <a:buChar char="Ø"/>
            </a:pP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CONCORSO RIGUARDA TUTTE LE CLASSI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OVE </a:t>
            </a:r>
            <a:r>
              <a:rPr lang="it-IT" sz="16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VI</a:t>
            </a:r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SONO POSTI DISPONIBILI NEL BIENNIO</a:t>
            </a:r>
            <a:r>
              <a:rPr lang="it-IT" sz="16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342900" indent="-342900" algn="just">
              <a:buFont typeface="Wingdings"/>
              <a:buChar char="Ø"/>
            </a:pP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COMUNI                   19.748</a:t>
            </a:r>
          </a:p>
          <a:p>
            <a:pPr marL="342900" indent="-342900" algn="just">
              <a:buFont typeface="Wingdings"/>
              <a:buChar char="Ø"/>
            </a:pP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SOSTEGNO                 4.252</a:t>
            </a:r>
          </a:p>
          <a:p>
            <a:pPr marL="342900" indent="-342900" algn="just">
              <a:buFont typeface="Wingdings"/>
              <a:buChar char="Ø"/>
            </a:pPr>
            <a:endParaRPr lang="it-IT" sz="16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/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TOTALE 24 MILA POSTI</a:t>
            </a:r>
          </a:p>
          <a:p>
            <a:pPr marL="342900" indent="-342900" algn="just"/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 L’ULTIMO DECRETO RILANCIO, INOLTRE, SONO STATI AUMENTATI I POSTI PER IL CONCORSO STRAORDINARIO PER UN TOTALE DI ALTRI </a:t>
            </a: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8000 posti  </a:t>
            </a: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(ALTRI 8000 </a:t>
            </a: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posti AL </a:t>
            </a:r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 ORDINARIO). </a:t>
            </a:r>
          </a:p>
          <a:p>
            <a:pPr marL="342900" indent="-342900"/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QUINDI I POSTI A CONCORSO DIVENTANO </a:t>
            </a:r>
            <a:r>
              <a:rPr lang="it-IT" sz="16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32.000 nel biennio (2020/2021- 2021/2022)</a:t>
            </a:r>
            <a:endParaRPr lang="it-IT" sz="16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indent="-342900" algn="just"/>
            <a:r>
              <a:rPr lang="it-IT" sz="1600" b="1" dirty="0" smtClean="0">
                <a:solidFill>
                  <a:srgbClr val="00B05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endParaRPr lang="it-IT" sz="16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881051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REQUISITI PER ACCEDERE AL CONCORSO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A) TRE ANNI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SERVIZIO (anche non consecutivi) </a:t>
            </a:r>
            <a:r>
              <a:rPr lang="it-IT" sz="2000" b="1" cap="none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NELLA SCUOLA SECONDARIA – SOLO SCUOLE STATALI -  SU POSTI COMUNI O </a:t>
            </a:r>
            <a:r>
              <a:rPr lang="it-IT" sz="2000" b="1" cap="none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SOSTEGNO;</a:t>
            </a: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B) IL SERVIZIO DEVE ESSERE STATO SVOLTO TRA L’A.S. 2008/2009 E L’A.S. 2019/2020;</a:t>
            </a:r>
            <a:endParaRPr lang="it-IT" sz="2000" b="1" cap="none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C) ALMENO 1 ANNO DEVE ESSERE STATO SVOLTO NELLA CLASSE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PER LA QUALE SI CHIEDE </a:t>
            </a:r>
            <a:r>
              <a:rPr lang="it-IT" sz="2000" b="1" cap="none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PARTECIPARE. </a:t>
            </a:r>
          </a:p>
          <a:p>
            <a:pPr marL="457200" indent="-457200" algn="just"/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E) POSSESSO DEL TITOLO DI STUDIO 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 DIA 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ACCESSO 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ALLA 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CLASSE DI CONCORSO PER LA QUALE SI CHIEDE DI PARTECIPARE OVVERO 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POSSESSO DELLA </a:t>
            </a:r>
            <a:r>
              <a:rPr lang="it-IT" sz="2000" b="1" cap="none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SPECIALIZZAZIONE PER POSTI DI SOSTEGNO NEL GRADO DI SCUOLA PER CUI SI INTENDE PARTECIPARE (PER I POSTI DI SOSTEGNO)</a:t>
            </a:r>
          </a:p>
          <a:p>
            <a:pPr marL="457200" indent="-457200" algn="just"/>
            <a:endParaRPr lang="it-IT" sz="2000" b="1" cap="none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711234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CHIARIMENTI SUL SERVIZIO: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lphaUcParenR"/>
            </a:pPr>
            <a:r>
              <a:rPr lang="it-IT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SERVIZIO  VALIDO PER L’ACCESSO E’ SOLO QUELLO PRESTATO IN SCUOLE STATALI;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lphaUcParenR"/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E’ VALIDO IL SERVIZIO PRESTATO NEI PROGETTI REGIONALI </a:t>
            </a:r>
            <a:r>
              <a:rPr lang="it-IT" sz="20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CUI AL D.L.134/2009 E D.L. 104/2013 – SALVAPRECARI- ;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lphaUcParenR"/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SERVIZIO SU POSTO </a:t>
            </a:r>
            <a:r>
              <a:rPr lang="it-IT" sz="20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SOSTEGNO, ANCHE SENZA SPECIALIZZAZIONE, E’ UTILE  PURCHE’ RESO IN POSSESSO DEL TITOLO </a:t>
            </a:r>
            <a:r>
              <a:rPr lang="it-IT" sz="20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STUDIO VALIDO PER L’ACCESSO ALLA CLASSE </a:t>
            </a:r>
            <a:r>
              <a:rPr lang="it-IT" sz="20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DELLO SPECIFICO GRADO </a:t>
            </a:r>
            <a:r>
              <a:rPr lang="it-IT" sz="20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SCUOLA PER CUI SI INTENDE PARTECIPARE</a:t>
            </a:r>
          </a:p>
          <a:p>
            <a:pPr marL="457200" indent="-457200" algn="just">
              <a:lnSpc>
                <a:spcPct val="100000"/>
              </a:lnSpc>
              <a:spcBef>
                <a:spcPts val="0"/>
              </a:spcBef>
              <a:buAutoNum type="alphaUcParenR"/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L’ANNO </a:t>
            </a:r>
            <a:r>
              <a:rPr lang="it-IT" sz="20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SERVIZIO E’ UTILE PER PARTECIPARE PURCHE’ SIA STATO PRESTATO PER ALMENO 180 GIORNI OVVERO ININTERROTTAMENTE DAL 1^ FEBBRAIO CON PARTECIPAZIONE ALLE OPERAZIONI </a:t>
            </a:r>
            <a:r>
              <a:rPr lang="it-IT" sz="20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SCRUTINIO</a:t>
            </a:r>
          </a:p>
          <a:p>
            <a:pPr marL="457200" indent="-457200" algn="just">
              <a:buAutoNum type="alphaUcParenR"/>
            </a:pPr>
            <a:endParaRPr lang="it-IT" sz="2000" b="1" cap="none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685108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AMMESSI CON RISERVA AL CONCORSO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 DOCENTI CHE STANNO FREQUENTANDO IL IV CICLO TFA SOSTEGNO E CHE, ALLA DATA DI SCADENZA DELLA DOMANDA (quasi tutti comunque stanno O HANNO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ultimaTO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esami), non 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siano 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ancora in possesso del titolo sono ammessi con riserva al concorso per posti di sostegno;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Analoga situazione per coloro che hanno conseguito titolo di studio e/o sostegno all’estero e sono in attesa del riconoscimento da parte del ministero.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ANCHE COLORO CHE STANNO PRESTANDO SERVIZIO NEL CORRENTE ANNO SCOLASTICO E CHE HANNO NECESSITA’ </a:t>
            </a:r>
            <a:r>
              <a:rPr lang="it-IT" sz="20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FAR VANTERE QUEST’ANNO PER I 3 ANNI, SONO AMMESSI CON RISERVA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it-IT" sz="20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TALE SITUAZIONE OCCORRE FAR MENZIONE NELLA DOMANDA </a:t>
            </a:r>
            <a:r>
              <a:rPr lang="it-IT" sz="20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PARTECIPAZIONE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AutoNum type="alphaUcParenR"/>
            </a:pPr>
            <a:endParaRPr lang="it-IT" sz="2000" b="1" cap="none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802674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PRESENTAZIONE DELLA DOMANDA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/>
              <a:buChar char="Ø"/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LA DOMANDA PUO’ ESSERE PRODOTTA IN UNA SOLA REGIONE, SE IN POSSESSO DEI REQUISITI PREVISTI DAL BANDO: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/>
              <a:buChar char="Ø"/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/>
              <a:buChar char="Ø"/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SI POTRA’ PRODURRE DOMANDA PER UNA SOLA CLASSE </a:t>
            </a:r>
            <a:r>
              <a:rPr lang="it-IT" sz="20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PER LA SCUOLA SECONDARIA </a:t>
            </a:r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(QUINDI OCCORRE SCEGLIERE SE PRODURRE 1 DOMANDA PER SCUOLA MEDIA OPPURE 1 DOMANDA SCUOLA SUPERIORE IN RELAZIONE AL TITOLO </a:t>
            </a:r>
            <a:r>
              <a:rPr lang="it-IT" sz="20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STUDIO IN POSSESSO E DEL SERVIZIO PRESTATO)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/>
              <a:buChar char="Ø"/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/>
              <a:buChar char="Ø"/>
            </a:pP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SI POTRA’ PRODURRE DOMANDA SIA PER POSTI </a:t>
            </a:r>
            <a:r>
              <a:rPr lang="it-IT" sz="20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SOSTEGNO SCUOLA SECONDARIA </a:t>
            </a:r>
            <a:r>
              <a:rPr lang="it-IT" sz="20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PRIMO GRADO CHE </a:t>
            </a:r>
            <a:r>
              <a:rPr lang="it-IT" sz="20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SECONDO GRADO, SE IN POSSESSO DELLE DUE SPECIALIZZAZIONI, </a:t>
            </a:r>
            <a:r>
              <a:rPr lang="it-IT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 1 ANNO </a:t>
            </a:r>
            <a:r>
              <a:rPr lang="it-IT" sz="2000" b="1" dirty="0" err="1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SERVIZIO NELLA SCUOLA SECONDARIA </a:t>
            </a:r>
            <a:r>
              <a:rPr lang="it-IT" sz="20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it-IT" sz="20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INDIFFERENTEMENTE SE SCUOLA MEDIA O SUPERIORE)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/>
              <a:buChar char="Ø"/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b="1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AutoNum type="alphaUcParenR"/>
            </a:pPr>
            <a:endParaRPr lang="it-IT" sz="2000" b="1" cap="none" dirty="0" smtClean="0">
              <a:solidFill>
                <a:srgbClr val="0070C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685108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0" y="849087"/>
            <a:ext cx="12192000" cy="6008914"/>
          </a:xfrm>
          <a:solidFill>
            <a:srgbClr val="F7FFFE"/>
          </a:solidFill>
        </p:spPr>
        <p:txBody>
          <a:bodyPr>
            <a:normAutofit fontScale="92500"/>
          </a:bodyPr>
          <a:lstStyle/>
          <a:p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CONCORSO STRAORDINARIO SCUOLE SECONDARIE</a:t>
            </a:r>
          </a:p>
          <a:p>
            <a:r>
              <a:rPr lang="it-IT" sz="1800" b="1" dirty="0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 </a:t>
            </a:r>
            <a:r>
              <a:rPr lang="it-IT" sz="1800" b="1" dirty="0" err="1" smtClean="0">
                <a:solidFill>
                  <a:srgbClr val="FFC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D’ESAME</a:t>
            </a:r>
            <a:endParaRPr lang="it-IT" sz="1800" b="1" dirty="0" smtClean="0">
              <a:solidFill>
                <a:srgbClr val="FFC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it-IT" sz="16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PROVA COMPUTER-BASED  </a:t>
            </a:r>
          </a:p>
          <a:p>
            <a:pPr fontAlgn="base"/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 prevede una prova scritta da superare con il punteggio minimo di sette decimi o equivalente</a:t>
            </a:r>
          </a:p>
          <a:p>
            <a:pPr algn="just" fontAlgn="base"/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Il programma di esame rimane quello previsto dal bando, distinto per classe di concorso e tipologia di posto.</a:t>
            </a:r>
          </a:p>
          <a:p>
            <a:pPr fontAlgn="base"/>
            <a:r>
              <a:rPr lang="it-IT" sz="15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 prova sarà articolata in quesiti a risposta aperta</a:t>
            </a:r>
          </a:p>
          <a:p>
            <a:pPr fontAlgn="base"/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 i posti comuni  i quesiti riguarderanno:</a:t>
            </a:r>
          </a:p>
          <a:p>
            <a:pPr algn="just" fontAlgn="base">
              <a:buFont typeface="Wingdings"/>
              <a:buChar char="Ø"/>
            </a:pP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valutazione delle conoscenze e competenze disciplinari e </a:t>
            </a:r>
            <a:r>
              <a:rPr lang="it-IT" sz="14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didattico-metodologiche</a:t>
            </a: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algn="just" fontAlgn="base">
              <a:buFont typeface="Wingdings"/>
              <a:buChar char="Ø"/>
            </a:pP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capacità di comprensione del testo in lingua inglese.</a:t>
            </a:r>
          </a:p>
          <a:p>
            <a:pPr algn="just" fontAlgn="base">
              <a:buFont typeface="Wingdings"/>
              <a:buChar char="Ø"/>
            </a:pP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L’accertamento della conoscenza dell’uso delle apparecchiature e delle applicazioni informatiche AVVIENE DURANTE LA PROVA ORALE DA SOSTENERSI DOPO IL PERIODO </a:t>
            </a:r>
            <a:r>
              <a:rPr lang="it-IT" sz="1400" b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PROVA</a:t>
            </a:r>
          </a:p>
          <a:p>
            <a:pPr marL="457200" indent="-457200"/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PER LE CLASSI </a:t>
            </a:r>
            <a:r>
              <a:rPr lang="it-IT" sz="1400" b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1400" b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CONCORSO A024 – A025- B02 </a:t>
            </a:r>
          </a:p>
          <a:p>
            <a:pPr marL="457200" indent="-457200" algn="just"/>
            <a:r>
              <a:rPr lang="it-IT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La prova scritta per le classi di concorso di lingua inglese è svolta interamente in inglese ed è composta da quesiti a risposta aperta rivolti alla valutazione delle relative conoscenze e competenze disciplinari e </a:t>
            </a:r>
            <a:r>
              <a:rPr lang="it-IT" sz="1400" b="1" dirty="0" err="1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didattico-metodologiche</a:t>
            </a:r>
            <a:r>
              <a:rPr lang="it-IT" sz="1400" b="1" dirty="0" smtClean="0">
                <a:solidFill>
                  <a:srgbClr val="0070C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I quesiti delle classi di concorso relative alle restanti lingue straniere sono svolti nelle rispettive lingue, </a:t>
            </a:r>
            <a:r>
              <a:rPr lang="it-IT" sz="1400" b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ferma restando la valutazione della capacità di comprensione del testo in lingua inglese.</a:t>
            </a:r>
          </a:p>
          <a:p>
            <a:pPr marL="457200" indent="-457200" algn="just">
              <a:buAutoNum type="alphaUcParenR"/>
            </a:pPr>
            <a:endParaRPr lang="it-IT" sz="14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57200" indent="-457200" algn="just">
              <a:buAutoNum type="arabicParenR"/>
            </a:pPr>
            <a:endParaRPr lang="it-IT" sz="2000" b="1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4" name="image1.jpe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09006" y="2"/>
            <a:ext cx="1267097" cy="836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occi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TM04033925[[fn=Goccia]]</Template>
  <TotalTime>1084</TotalTime>
  <Words>1325</Words>
  <Application>Microsoft Office PowerPoint</Application>
  <PresentationFormat>Widescreen</PresentationFormat>
  <Paragraphs>118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9" baseType="lpstr">
      <vt:lpstr>Arial</vt:lpstr>
      <vt:lpstr>Tw Cen MT</vt:lpstr>
      <vt:lpstr>Verdana</vt:lpstr>
      <vt:lpstr>Wingdings</vt:lpstr>
      <vt:lpstr>Goccia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portsind</dc:creator>
  <cp:lastModifiedBy>Giuseppe</cp:lastModifiedBy>
  <cp:revision>82</cp:revision>
  <dcterms:created xsi:type="dcterms:W3CDTF">2019-01-23T10:12:48Z</dcterms:created>
  <dcterms:modified xsi:type="dcterms:W3CDTF">2020-06-03T12:04:58Z</dcterms:modified>
</cp:coreProperties>
</file>