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304" r:id="rId7"/>
    <p:sldId id="299" r:id="rId8"/>
    <p:sldId id="300" r:id="rId9"/>
    <p:sldId id="297" r:id="rId10"/>
    <p:sldId id="301" r:id="rId11"/>
    <p:sldId id="311" r:id="rId12"/>
    <p:sldId id="302" r:id="rId13"/>
    <p:sldId id="303" r:id="rId14"/>
    <p:sldId id="31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FFE"/>
    <a:srgbClr val="F3A60D"/>
    <a:srgbClr val="FDCBF2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547257"/>
            <a:ext cx="12192000" cy="4310743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it-IT" sz="2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SEGRETERIA PROVINCIALE FLP SCUOLA FOGGIA</a:t>
            </a:r>
          </a:p>
          <a:p>
            <a:r>
              <a:rPr lang="it-IT" sz="28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GUIDA AL CONCORSO STRAORDINARIO</a:t>
            </a:r>
          </a:p>
          <a:p>
            <a:r>
              <a:rPr lang="it-IT" sz="24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</a:t>
            </a:r>
            <a:r>
              <a:rPr lang="it-IT" sz="2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IMMISSIONE IN RUOLO E CONSEGUIMENTO DELL’ABILITAZIONE</a:t>
            </a:r>
            <a:endParaRPr lang="it-IT" sz="24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it-IT" sz="2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7703" y="1"/>
            <a:ext cx="6074228" cy="2586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 STRAORDINARIO SCUOLE SECONDARIE</a:t>
            </a:r>
          </a:p>
          <a:p>
            <a:r>
              <a:rPr lang="it-IT" sz="1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</a:t>
            </a:r>
            <a:r>
              <a:rPr lang="it-IT" sz="18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18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PROVA COMPUTER-BASED:</a:t>
            </a:r>
          </a:p>
          <a:p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SOSTEGNO</a:t>
            </a:r>
          </a:p>
          <a:p>
            <a:pPr algn="just">
              <a:buFont typeface="Wingdings"/>
              <a:buChar char="Ø"/>
            </a:pP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VALUTAZIONE DELLE CONOSCENZE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metodologie didattiche da applicare alle diverse tipologie di disabilità;</a:t>
            </a:r>
          </a:p>
          <a:p>
            <a:pPr algn="just">
              <a:buFont typeface="Wingdings"/>
              <a:buChar char="Ø"/>
            </a:pP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valutaZIONE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DELle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conoscenze dei contenuti e delle procedure volte all’inclusione scolastica degli alunni con disabilità;</a:t>
            </a:r>
          </a:p>
          <a:p>
            <a:pPr algn="just">
              <a:buFont typeface="Wingdings"/>
              <a:buChar char="Ø"/>
            </a:pP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capacità di comprensione del testo in lingua inglese</a:t>
            </a:r>
          </a:p>
          <a:p>
            <a:pPr algn="just">
              <a:buFont typeface="Wingdings"/>
              <a:buChar char="Ø"/>
            </a:pPr>
            <a:endParaRPr lang="it-IT" sz="1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L’accertamento della conoscenza dell’uso delle apparecchiature e delle applicazioni informatiche AVVIENE DURANTE LA PROVA ORALE DA SOSTENERSI DOPO IL PERIODO </a:t>
            </a:r>
            <a:r>
              <a:rPr lang="it-IT" sz="14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</a:t>
            </a:r>
          </a:p>
          <a:p>
            <a:pPr algn="just">
              <a:buFont typeface="Wingdings"/>
              <a:buChar char="Ø"/>
            </a:pPr>
            <a:endParaRPr lang="it-IT" sz="1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1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rabicParenR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737360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 STRAORDINARIO SCUOLE SECONDARIE</a:t>
            </a:r>
          </a:p>
          <a:p>
            <a:endParaRPr lang="it-IT" sz="1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INTEGRAZIONE DEL BANDO E POSSIBILITÀ </a:t>
            </a:r>
            <a:r>
              <a:rPr lang="it-IT" sz="16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SVOLGERE LA PROVA SCRITTA NELLA PROPRIA REGIONE </a:t>
            </a:r>
            <a:r>
              <a:rPr lang="it-IT" sz="16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RESIDENZA: 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Entro 30 giorni dall'entrata in vigore della Legge di conversione, sarà integrato il Decreto Dipartimentale n. 510 del 23 aprile 2020 in attuazione delle modifiche suddette e per consentire, qualora le condizioni epidemiologiche lo suggeriscano, lo svolgimento della prova scritta in una Regione diversa rispetto a quella corrispondente al posto per il quale il candidato ha presentato la domanda. </a:t>
            </a: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RETRODATAZIONE GIURIDICA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Ai vincitori della procedura concorsuale che rientrano nella quota dei posti destinati alla procedura per l'anno scolastico 2020\2021 è riconosciuta la retrodatazione giuridica della nomina al 1° settembre 2020.</a:t>
            </a:r>
            <a:b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1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rabicParenR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737360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 STRAORDINARIO SCUOLE SECONDARIE</a:t>
            </a:r>
          </a:p>
          <a:p>
            <a:r>
              <a:rPr lang="it-IT" sz="14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FORMAZIONE GRADUATORIA </a:t>
            </a:r>
            <a:r>
              <a:rPr lang="it-IT" sz="14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MERITO</a:t>
            </a:r>
          </a:p>
          <a:p>
            <a:pPr algn="just"/>
            <a:endParaRPr lang="it-IT" sz="14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 TERMINE DELLA PROVA COMPUTER-BASED, LA COMMISSIONE PROCEDE ALLA FORMAZIONE DELLA GRADUATORIA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MERITO, COSTITUITA DAL PUNTEGGIO CONSEGUITO NELLA PREDETTA PROVA E DALLA VALUTAZIONE DEI TITOLI (CUI SONO RISERVATI MASSIMO 20 PUNTI);</a:t>
            </a:r>
          </a:p>
          <a:p>
            <a:pPr algn="just">
              <a:buFont typeface="Wingdings"/>
              <a:buChar char="Ø"/>
            </a:pP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 TITOLI DOVRANNO ESSERE PRESENTATI SUCCESSIVAMENTE AL SUPERAMENTO DELLA PROVA COMPUTER-BASED E DOVRANNO ESSERE CERTIFICATI E NON DICHIARATI;</a:t>
            </a:r>
          </a:p>
          <a:p>
            <a:pPr algn="just">
              <a:buFont typeface="Wingdings"/>
              <a:buChar char="Ø"/>
            </a:pP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LA GRADUATORIA, QUINDI, RISULTERA’ FORMATA DALLA SOMMATORIA DEL PUNTEGGIO PROVA “SCRITTA” E DALLA VALUTAZIONE DEI TITOLI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854925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r>
              <a:rPr lang="it-IT" sz="16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DICHIARAZIONE DEI VINCITORI DEL CONCORSO</a:t>
            </a: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GRADUATORIA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MERITO INDICHERA’ 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VINCITORI DEL CONCORSO IN NUMERO PARI A QUELLO DEI POSTI MESSI A CONCORSO PER LA SPECIFICA CLASSE </a:t>
            </a:r>
            <a:r>
              <a:rPr lang="it-IT" sz="16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CONCORSO/POSTO </a:t>
            </a:r>
            <a:r>
              <a:rPr lang="it-IT" sz="16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CHI RISULTA VINCITORE PER PIU’ PROCEDURE DOVRA’ SCEGLIERE FRA POSTO CURRICULARE  O </a:t>
            </a:r>
            <a:r>
              <a:rPr lang="it-IT" sz="16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SOSTEGNO;</a:t>
            </a: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VINCITORI, IN BASE AL NUMERO DEI POSTI AUTORIZZATI PER IL RECLUTAMENTO, SVOLGERANNO IL PERIODO DI PROVA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E,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OVE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SUPERATO, 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CONFERMATI IN RUOLO;</a:t>
            </a:r>
          </a:p>
          <a:p>
            <a:r>
              <a:rPr lang="it-IT" sz="16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TRATTAMENTO DEGLI IDONEI NON VINCITORI</a:t>
            </a:r>
          </a:p>
          <a:p>
            <a:pPr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COLORO CHE HANNO SUPERATO LA PROVA MA NON RIENTRANO CON IL PUNTEGGIO COMPLESSIVO, COMPRENSIVO DEI TITOLI, NEL NOVERO DEI POSTI MESSI A CONCORSO, POTRANNO CONSEGUIRE L’ABILITAZIONE A CONDIZIONE CHE:</a:t>
            </a:r>
          </a:p>
          <a:p>
            <a:pPr marL="342900" indent="-342900" algn="just">
              <a:buAutoNum type="alphaUcParenR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 NON SONO IN POSSESSO DEI 24 CFU DOVRANNO CONSEGUIRLI, CON SPESE A CARICO MINISTERO</a:t>
            </a:r>
          </a:p>
          <a:p>
            <a:pPr marL="342900" indent="-342900" algn="just">
              <a:buAutoNum type="alphaUcParenR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DOVRANNO SUPERARE UNA PROVA ORALE;</a:t>
            </a:r>
          </a:p>
          <a:p>
            <a:pPr marL="342900" indent="-342900" algn="just">
              <a:buAutoNum type="alphaUcParenR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DOVRANNO RISULTARE IN SERVIZIO SINO AL 30 GIUGNO/31 AGOSTO 2020</a:t>
            </a:r>
          </a:p>
          <a:p>
            <a:pPr algn="just">
              <a:buFont typeface="Wingdings"/>
              <a:buChar char="Ø"/>
            </a:pPr>
            <a:endParaRPr lang="it-IT" sz="14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802674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lnSpcReduction="10000"/>
          </a:bodyPr>
          <a:lstStyle/>
          <a:p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SOSTEGNO-emendamento d.l.22/2020-</a:t>
            </a:r>
          </a:p>
          <a:p>
            <a:pPr algn="just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Molti mi hanno chiesto notizie in merito all’ultimo emendamento presentato in sede di conversione in legge del d.l. 22/2020. </a:t>
            </a:r>
          </a:p>
          <a:p>
            <a:pPr algn="just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Mi riferisco all’emendamento relativo alla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possibilita’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di un eventuale prossimo concorso per coloro che sono in possesso del titolo di sostegno.</a:t>
            </a:r>
          </a:p>
          <a:p>
            <a:r>
              <a:rPr lang="it-IT" sz="1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L’EMENDAMENTO NON E’ STATO APPROVATO DAL SENATO PER IL PARERE CONTRARIO DELLA RAGIONERIA GENERALE DELLO STATO.</a:t>
            </a:r>
          </a:p>
          <a:p>
            <a:pPr algn="just"/>
            <a:endParaRPr lang="it-IT" sz="1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l’emendamento 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PREFIGGEVA DI formare 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una graduatoria regionale permanente, divisa per ogni ordine e grado di scuola (dall’infanzia alle scuole superiori) in cui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potEVANO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essere inseriti i docenti che, in possesso del titolo di specializzazione per il sostegno, non ERANO inclusi in identiche procedure per l’immissione in ruolo.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Cioe’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non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bisognaVA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essere inseriti in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gae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graduatorie di merito concorsi 2016, concorsi 2018, concorso straordinario o ordinario 2020 in svolgimento (su questo punto occorre anche avere dei chiarimenti).</a:t>
            </a:r>
          </a:p>
          <a:p>
            <a:pPr algn="just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Nella graduatoria si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accedeVA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sostenendo una prova orale selettiva, e, superandola, si Veniva  inclusi nella graduatoria di merito (in cui si aggiungono i titoli). Nel caso in cui si esaurivano  i posti riservati alle procedure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gae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,concorsi ordinari e straordinari, si attingeva da questa graduatoria regionale(quindi assegnazione sede su base regionale);</a:t>
            </a:r>
          </a:p>
          <a:p>
            <a:pPr algn="just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Ogni due anni la graduatoria sarebbe stata  aggiornata con i titoli conseguiti ovvero integrata con il nuovi specializzati.</a:t>
            </a:r>
          </a:p>
          <a:p>
            <a:pPr algn="just"/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802674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6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CONCORSI BANDITI</a:t>
            </a:r>
          </a:p>
          <a:p>
            <a:pPr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  CONCORSO ORDINARIO SCUOLE SECONDARIE PER TITOLI ED ESAMI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Domande dal  15 GIUGNO 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   CONCORSO ORDINARIO SCUOLE INFANZIA E PRIMARIA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15 GIUGNO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CONCORSO STRAORDINARIO SCUOLE SECONDARIE PER IMMISSIONE IN RUOLO E CONSEGUIMENTO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 RIDEFINIRE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 CONCORSO STRAORDINARIO SCUOLE SECONDARIE PER CONSEGUIMENTO DELLA SOLA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28 MAGGIO AL 3 LUGLIO 2020</a:t>
            </a:r>
          </a:p>
          <a:p>
            <a:pPr marL="514350" indent="-514350" algn="just"/>
            <a:endParaRPr lang="it-IT" sz="1800" b="1" i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867988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  <a:endParaRPr lang="it-IT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NOSTRO INCONTRO ODIERNO RIGUARDA IL:</a:t>
            </a:r>
            <a:endParaRPr lang="it-IT" sz="2400" b="1" i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 </a:t>
            </a:r>
          </a:p>
          <a:p>
            <a:pPr marL="514350" indent="-514350"/>
            <a:r>
              <a:rPr lang="it-IT" sz="20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FINALIZZATO ALL’IMMISSIONE IN RUOLO/ABILITAZIONE DEI PRECARI DELLA SCUOLA SECONDARIA CON TRE ANNI </a:t>
            </a:r>
            <a:r>
              <a:rPr lang="it-IT" sz="2000" b="1" i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SERVIZIO</a:t>
            </a:r>
          </a:p>
          <a:p>
            <a:pPr marL="514350" indent="-514350"/>
            <a:r>
              <a:rPr lang="it-IT" sz="2400" b="1" i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domanda di partecipazione </a:t>
            </a:r>
            <a:r>
              <a:rPr lang="it-IT" sz="2400" b="1" i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 ridefinire </a:t>
            </a:r>
            <a:endParaRPr lang="it-IT" sz="2400" b="1" i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Presentazione domanda su ISTANZE ONLINE –Piattaforma Concorsi e Procedure Selettive del Ministero Istruzione-;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Costo partecipazione Euro 40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867988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r>
              <a:rPr lang="it-IT" sz="16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concorso e’ stato indetto su base regionale </a:t>
            </a:r>
            <a:endParaRPr lang="it-IT" sz="16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buFont typeface="Wingdings"/>
              <a:buChar char="Ø"/>
            </a:pP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CONCORSO RIGUARDA TUTTE LE CLASSI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OVE </a:t>
            </a:r>
            <a:r>
              <a:rPr lang="it-IT" sz="16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VI</a:t>
            </a:r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SONO POSTI DISPONIBILI NEL BIENNIO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marL="342900" indent="-342900" algn="just">
              <a:buFont typeface="Wingdings"/>
              <a:buChar char="Ø"/>
            </a:pP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COMUNI                   19.748</a:t>
            </a:r>
          </a:p>
          <a:p>
            <a:pPr marL="342900" indent="-342900" algn="just">
              <a:buFont typeface="Wingdings"/>
              <a:buChar char="Ø"/>
            </a:pP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SOSTEGNO                 4.252</a:t>
            </a:r>
          </a:p>
          <a:p>
            <a:pPr marL="342900" indent="-342900" algn="just">
              <a:buFont typeface="Wingdings"/>
              <a:buChar char="Ø"/>
            </a:pPr>
            <a:endParaRPr lang="it-IT" sz="16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TOTALE 24 MILA POSTI</a:t>
            </a:r>
          </a:p>
          <a:p>
            <a:pPr marL="342900" indent="-342900" algn="just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 L’ULTIMO DECRETO RILANCIO, INOLTRE, SONO STATI AUMENTATI I POSTI PER IL CONCORSO STRAORDINARIO PER UN TOTALE DI ALTRI </a:t>
            </a:r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8000 posti  </a:t>
            </a:r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(ALTRI 8000 </a:t>
            </a:r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AL </a:t>
            </a:r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 ORDINARIO). </a:t>
            </a:r>
          </a:p>
          <a:p>
            <a:pPr marL="342900" indent="-342900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QUINDI I POSTI A CONCORSO DIVENTANO </a:t>
            </a:r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32.000 nel biennio (2020/2021- 2021/2022)</a:t>
            </a:r>
            <a:endParaRPr lang="it-IT" sz="16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just"/>
            <a:r>
              <a:rPr lang="it-IT" sz="16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it-IT" sz="16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881051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REQUISITI PER ACCEDERE AL CONCORSO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A) TRE ANNI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SERVIZIO (anche non consecutivi) </a:t>
            </a:r>
            <a:r>
              <a:rPr lang="it-IT" sz="2000" b="1" cap="none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NELLA SCUOLA SECONDARIA – SOLO SCUOLE STATALI -  SU POSTI COMUNI O </a:t>
            </a:r>
            <a:r>
              <a:rPr lang="it-IT" sz="2000" b="1" cap="none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SOSTEGNO;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B) IL SERVIZIO DEVE ESSERE STATO SVOLTO TRA L’A.S. 2008/2009 E L’A.S. 2019/2020;</a:t>
            </a:r>
            <a:endParaRPr lang="it-IT" sz="2000" b="1" cap="none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C) ALMENO 1 ANNO DEVE ESSERE STATO SVOLTO NELLA CLASSE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PER LA QUALE SI CHIEDE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PARTECIPARE. 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E) POSSESSO DEL TITOLO DI STUDIO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CHE DIA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ACCESSO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ALLA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CLASSE DI CONCORSO PER LA QUALE SI CHIEDE DI PARTECIPARE OVVERO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POSSESSO DELLA 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SPECIALIZZAZIONE PER POSTI DI SOSTEGNO NEL GRADO DI SCUOLA PER CUI SI INTENDE PARTECIPARE (PER I POSTI DI SOSTEGNO)</a:t>
            </a:r>
          </a:p>
          <a:p>
            <a:pPr marL="457200" indent="-457200" algn="just"/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711234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CHIARIMENTI SUL SERVIZIO: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lphaUcParenR"/>
            </a:pP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SERVIZIO  VALIDO PER L’ACCESSO E’ SOLO QUELLO PRESTATO IN SCUOLE STATALI;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lphaUcParenR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E’ VALIDO IL SERVIZIO PRESTATO NEI PROGETTI REGIONALI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CUI AL D.L.134/2009 E D.L. 104/2013 – SALVAPRECARI- ;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lphaUcParenR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SERVIZIO SU POSTO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SOSTEGNO, ANCHE SENZA SPECIALIZZAZIONE, E’ UTILE  PURCHE’ RESO IN POSSESSO DEL TITOLO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STUDIO VALIDO PER L’ACCESSO ALLA CLASSE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DELLO SPECIFICO GRADO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SCUOLA PER CUI SI INTENDE PARTECIPARE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buAutoNum type="alphaUcParenR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L’ANNO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SERVIZIO E’ UTILE PER PARTECIPARE PURCHE’ SIA STATO PRESTATO PER ALMENO 180 GIORNI OVVERO ININTERROTTAMENTE DAL 1^ FEBBRAIO CON PARTECIPAZIONE ALLE OPERAZIONI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SCRUTINIO</a:t>
            </a:r>
          </a:p>
          <a:p>
            <a:pPr marL="457200" indent="-457200" algn="just">
              <a:buAutoNum type="alphaUcParenR"/>
            </a:pPr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685108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AMMESSI CON RISERVA AL CONCORSO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DOCENTI CHE STANNO FREQUENTANDO IL IV CICLO TFA SOSTEGNO E CHE, ALLA DATA DI SCADENZA DELLA DOMANDA (quasi tutti comunque stanno O HANNO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ultimaTO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esami), non 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siano 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ancora in possesso del titolo sono ammessi con riserva al concorso per posti di sostegno;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Analoga situazione per coloro che hanno conseguito titolo di studio e/o sostegno all’estero e sono in attesa del riconoscimento da parte del ministero.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ANCHE COLORO CHE STANNO PRESTANDO SERVIZIO NEL CORRENTE ANNO SCOLASTICO E CHE HANNO NECESSITA’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FAR VANTERE QUEST’ANNO PER I 3 ANNI, SONO AMMESSI CON RISERVA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TALE SITUAZIONE OCCORRE FAR MENZIONE NELLA DOMANDA </a:t>
            </a: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PARTECIPAZIONE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lphaUcParenR"/>
            </a:pPr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802674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PRESENTAZIONE DELLA DOMANDA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LA DOMANDA PUO’ ESSERE PRODOTTA IN UNA SOLA REGIONE, SE IN POSSESSO DEI REQUISITI PREVISTI DAL BANDO: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SI POTRA’ PRODURRE DOMANDA PER UNA SOLA CLASSE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PER LA SCUOLA SECONDARIA </a:t>
            </a: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(QUINDI OCCORRE SCEGLIERE SE PRODURRE 1 DOMANDA PER SCUOLA MEDIA OPPURE 1 DOMANDA SCUOLA SUPERIORE IN RELAZIONE AL TITOLO </a:t>
            </a:r>
            <a:r>
              <a:rPr lang="it-IT" sz="20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STUDIO IN POSSESSO E DEL SERVIZIO PRESTATO)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SI POTRA’ PRODURRE DOMANDA SIA PER POSTI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 SCUOLA SECONDARIA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PRIMO GRADO CHE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SECONDO GRADO, SE IN POSSESSO DELLE DUE SPECIALIZZAZIONI, 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  1 ANNO </a:t>
            </a: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SERVIZIO NELLA SCUOLA SECONDARIA 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INDIFFERENTEMENTE SE SCUOLA MEDIA O SUPERIORE)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/>
              <a:buChar char="Ø"/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lphaUcParenR"/>
            </a:pPr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685108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/>
          </a:bodyPr>
          <a:lstStyle/>
          <a:p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STRAORDINARIO SCUOLE SECONDARIE</a:t>
            </a:r>
          </a:p>
          <a:p>
            <a:r>
              <a:rPr lang="it-IT" sz="1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</a:t>
            </a:r>
            <a:r>
              <a:rPr lang="it-IT" sz="18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18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PROVA COMPUTER-BASED  </a:t>
            </a:r>
          </a:p>
          <a:p>
            <a:pPr fontAlgn="base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prevede una prova scritta da superare con il punteggio minimo di sette decimi o equivalente</a:t>
            </a:r>
          </a:p>
          <a:p>
            <a:pPr algn="just" fontAlgn="base"/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programma di esame rimane quello previsto dal bando, distinto per classe di concorso e tipologia di posto.</a:t>
            </a:r>
          </a:p>
          <a:p>
            <a:pPr fontAlgn="base"/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sarà articolata in quesiti a risposta aperta</a:t>
            </a:r>
          </a:p>
          <a:p>
            <a:pPr fontAlgn="base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i posti comuni  i quesiti riguarderanno:</a:t>
            </a:r>
          </a:p>
          <a:p>
            <a:pPr algn="just" fontAlgn="base">
              <a:buFont typeface="Wingdings"/>
              <a:buChar char="Ø"/>
            </a:pP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valutazione delle conoscenze e competenze disciplinari e </a:t>
            </a:r>
            <a:r>
              <a:rPr lang="it-IT" sz="14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didattico-metodologiche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just" fontAlgn="base">
              <a:buFont typeface="Wingdings"/>
              <a:buChar char="Ø"/>
            </a:pP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capacità di comprensione del testo in lingua inglese.</a:t>
            </a:r>
          </a:p>
          <a:p>
            <a:pPr algn="just" fontAlgn="base">
              <a:buFont typeface="Wingdings"/>
              <a:buChar char="Ø"/>
            </a:pP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L’accertamento della conoscenza dell’uso delle apparecchiature e delle applicazioni informatiche AVVIENE DURANTE LA PROVA ORALE DA SOSTENERSI DOPO IL PERIODO </a:t>
            </a:r>
            <a:r>
              <a:rPr lang="it-IT" sz="14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</a:t>
            </a:r>
          </a:p>
          <a:p>
            <a:pPr marL="457200" indent="-457200"/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PER LE CLASSI </a:t>
            </a:r>
            <a:r>
              <a:rPr lang="it-IT" sz="14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4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CONCORSO A024 – A025- B02 </a:t>
            </a:r>
          </a:p>
          <a:p>
            <a:pPr marL="457200" indent="-457200" algn="just"/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La prova scritta per le classi di concorso di lingua inglese è svolta interamente in inglese ed è composta da quesiti a risposta aperta rivolti alla valutazione delle relative conoscenze e competenze disciplinari e </a:t>
            </a:r>
            <a:r>
              <a:rPr lang="it-IT" sz="14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didattico-metodologiche</a:t>
            </a:r>
            <a:r>
              <a:rPr lang="it-IT" sz="14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 I quesiti delle classi di concorso relative alle restanti lingue straniere sono svolti nelle rispettive lingue, </a:t>
            </a:r>
            <a:r>
              <a:rPr lang="it-IT" sz="14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ferma restando la valutazione della capacità di comprensione del testo in lingua inglese.</a:t>
            </a:r>
          </a:p>
          <a:p>
            <a:pPr marL="457200" indent="-457200" algn="just">
              <a:buAutoNum type="alphaUcParenR"/>
            </a:pPr>
            <a:endParaRPr lang="it-IT" sz="14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rabicParenR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1084</TotalTime>
  <Words>1325</Words>
  <Application>Microsoft Office PowerPoint</Application>
  <PresentationFormat>Widescreen</PresentationFormat>
  <Paragraphs>118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Arial</vt:lpstr>
      <vt:lpstr>Tw Cen MT</vt:lpstr>
      <vt:lpstr>Verdana</vt:lpstr>
      <vt:lpstr>Wingdings</vt:lpstr>
      <vt:lpstr>Goccia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portsind</dc:creator>
  <cp:lastModifiedBy>Giuseppe</cp:lastModifiedBy>
  <cp:revision>82</cp:revision>
  <dcterms:created xsi:type="dcterms:W3CDTF">2019-01-23T10:12:48Z</dcterms:created>
  <dcterms:modified xsi:type="dcterms:W3CDTF">2020-06-03T12:04:58Z</dcterms:modified>
</cp:coreProperties>
</file>