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2" r:id="rId2"/>
    <p:sldId id="283" r:id="rId3"/>
    <p:sldId id="284" r:id="rId4"/>
    <p:sldId id="285" r:id="rId5"/>
    <p:sldId id="286" r:id="rId6"/>
    <p:sldId id="298" r:id="rId7"/>
    <p:sldId id="299" r:id="rId8"/>
    <p:sldId id="300" r:id="rId9"/>
    <p:sldId id="297" r:id="rId10"/>
    <p:sldId id="304" r:id="rId11"/>
    <p:sldId id="302" r:id="rId12"/>
    <p:sldId id="30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FFE"/>
    <a:srgbClr val="F3A60D"/>
    <a:srgbClr val="FDCBF2"/>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smtClean="0"/>
              <a:t>Fare clic per modificare lo stile del titolo</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smtClean="0"/>
              <a:t>Fare clic per modificare lo stile del titolo</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6/3/2020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2547257"/>
            <a:ext cx="12192000" cy="4310743"/>
          </a:xfrm>
          <a:solidFill>
            <a:srgbClr val="FFFF99"/>
          </a:solidFill>
        </p:spPr>
        <p:txBody>
          <a:bodyPr>
            <a:normAutofit/>
          </a:bodyPr>
          <a:lstStyle/>
          <a:p>
            <a:r>
              <a:rPr lang="it-IT" sz="2800" b="1" dirty="0" smtClean="0">
                <a:solidFill>
                  <a:srgbClr val="002060"/>
                </a:solidFill>
                <a:latin typeface="Verdana" pitchFamily="34" charset="0"/>
                <a:ea typeface="Verdana" pitchFamily="34" charset="0"/>
                <a:cs typeface="Verdana" pitchFamily="34" charset="0"/>
              </a:rPr>
              <a:t>SEGRETERIA PROVINCIALE FLP SCUOLA FOGGIA</a:t>
            </a:r>
          </a:p>
          <a:p>
            <a:r>
              <a:rPr lang="it-IT" sz="2800" b="1" dirty="0" smtClean="0">
                <a:solidFill>
                  <a:srgbClr val="002060"/>
                </a:solidFill>
                <a:latin typeface="Verdana" pitchFamily="34" charset="0"/>
                <a:ea typeface="Verdana" pitchFamily="34" charset="0"/>
                <a:cs typeface="Verdana" pitchFamily="34" charset="0"/>
              </a:rPr>
              <a:t>GUIDA AL CONCORSO STRAORDINARIO</a:t>
            </a:r>
          </a:p>
          <a:p>
            <a:r>
              <a:rPr lang="it-IT" sz="2800" b="1" dirty="0" smtClean="0">
                <a:solidFill>
                  <a:srgbClr val="002060"/>
                </a:solidFill>
                <a:latin typeface="Verdana" pitchFamily="34" charset="0"/>
                <a:ea typeface="Verdana" pitchFamily="34" charset="0"/>
                <a:cs typeface="Verdana" pitchFamily="34" charset="0"/>
              </a:rPr>
              <a:t>PER IL CONSEGUIMENTO DELL’ABILITAZIONE</a:t>
            </a:r>
            <a:endParaRPr lang="it-IT" sz="2800" b="1" dirty="0">
              <a:solidFill>
                <a:srgbClr val="002060"/>
              </a:solidFill>
              <a:latin typeface="Verdana" pitchFamily="34" charset="0"/>
              <a:ea typeface="Verdana" pitchFamily="34" charset="0"/>
              <a:cs typeface="Verdana" pitchFamily="34" charset="0"/>
            </a:endParaRPr>
          </a:p>
          <a:p>
            <a:endParaRPr lang="it-IT" sz="2800" b="1" dirty="0" smtClean="0">
              <a:solidFill>
                <a:srgbClr val="002060"/>
              </a:solidFill>
              <a:latin typeface="Verdana" pitchFamily="34" charset="0"/>
              <a:ea typeface="Verdana" pitchFamily="34" charset="0"/>
              <a:cs typeface="Verdana" pitchFamily="34" charset="0"/>
            </a:endParaRPr>
          </a:p>
        </p:txBody>
      </p:sp>
      <p:pic>
        <p:nvPicPr>
          <p:cNvPr id="4" name="image1.jpeg"/>
          <p:cNvPicPr/>
          <p:nvPr/>
        </p:nvPicPr>
        <p:blipFill>
          <a:blip r:embed="rId2" cstate="print"/>
          <a:stretch>
            <a:fillRect/>
          </a:stretch>
        </p:blipFill>
        <p:spPr>
          <a:xfrm>
            <a:off x="2847703" y="1"/>
            <a:ext cx="6074228" cy="258644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7"/>
            <a:ext cx="12192000" cy="6008914"/>
          </a:xfrm>
          <a:solidFill>
            <a:srgbClr val="F7FFFE"/>
          </a:solidFill>
        </p:spPr>
        <p:txBody>
          <a:bodyPr>
            <a:normAutofit fontScale="62500" lnSpcReduction="20000"/>
          </a:bodyPr>
          <a:lstStyle/>
          <a:p>
            <a:r>
              <a:rPr lang="it-IT" sz="2600" b="1" dirty="0" smtClean="0">
                <a:solidFill>
                  <a:srgbClr val="002060"/>
                </a:solidFill>
                <a:latin typeface="Verdana" pitchFamily="34" charset="0"/>
                <a:ea typeface="Verdana" pitchFamily="34" charset="0"/>
                <a:cs typeface="Verdana" pitchFamily="34" charset="0"/>
              </a:rPr>
              <a:t>CONCORSO STRAORDINARIO SCUOLE SECONDARIE</a:t>
            </a:r>
          </a:p>
          <a:p>
            <a:r>
              <a:rPr lang="it-IT" sz="2900" b="1" dirty="0" smtClean="0">
                <a:solidFill>
                  <a:srgbClr val="FFC000"/>
                </a:solidFill>
                <a:latin typeface="Verdana" pitchFamily="34" charset="0"/>
                <a:ea typeface="Verdana" pitchFamily="34" charset="0"/>
                <a:cs typeface="Verdana" pitchFamily="34" charset="0"/>
              </a:rPr>
              <a:t>LA PROVA </a:t>
            </a:r>
            <a:r>
              <a:rPr lang="it-IT" sz="2900" b="1" dirty="0" err="1" smtClean="0">
                <a:solidFill>
                  <a:srgbClr val="FFC000"/>
                </a:solidFill>
                <a:latin typeface="Verdana" pitchFamily="34" charset="0"/>
                <a:ea typeface="Verdana" pitchFamily="34" charset="0"/>
                <a:cs typeface="Verdana" pitchFamily="34" charset="0"/>
              </a:rPr>
              <a:t>D’ESAME</a:t>
            </a:r>
            <a:endParaRPr lang="it-IT" sz="2900" b="1" dirty="0" smtClean="0">
              <a:solidFill>
                <a:srgbClr val="FFC000"/>
              </a:solidFill>
              <a:latin typeface="Verdana" pitchFamily="34" charset="0"/>
              <a:ea typeface="Verdana" pitchFamily="34" charset="0"/>
              <a:cs typeface="Verdana" pitchFamily="34" charset="0"/>
            </a:endParaRPr>
          </a:p>
          <a:p>
            <a:r>
              <a:rPr lang="it-IT" sz="1600" b="1" dirty="0" smtClean="0">
                <a:solidFill>
                  <a:srgbClr val="002060"/>
                </a:solidFill>
                <a:latin typeface="Verdana" pitchFamily="34" charset="0"/>
                <a:ea typeface="Verdana" pitchFamily="34" charset="0"/>
                <a:cs typeface="Verdana" pitchFamily="34" charset="0"/>
              </a:rPr>
              <a:t>  </a:t>
            </a:r>
          </a:p>
          <a:p>
            <a:pPr algn="just"/>
            <a:r>
              <a:rPr lang="it-IT" b="1" dirty="0" smtClean="0">
                <a:solidFill>
                  <a:srgbClr val="002060"/>
                </a:solidFill>
                <a:latin typeface="Verdana" pitchFamily="34" charset="0"/>
                <a:ea typeface="Verdana" pitchFamily="34" charset="0"/>
                <a:cs typeface="Verdana" pitchFamily="34" charset="0"/>
              </a:rPr>
              <a:t>candidati affetti da patologie </a:t>
            </a:r>
            <a:r>
              <a:rPr lang="it-IT" b="1" dirty="0" err="1" smtClean="0">
                <a:solidFill>
                  <a:srgbClr val="002060"/>
                </a:solidFill>
                <a:latin typeface="Verdana" pitchFamily="34" charset="0"/>
                <a:ea typeface="Verdana" pitchFamily="34" charset="0"/>
                <a:cs typeface="Verdana" pitchFamily="34" charset="0"/>
              </a:rPr>
              <a:t>limitatrici</a:t>
            </a:r>
            <a:r>
              <a:rPr lang="it-IT" b="1" dirty="0" smtClean="0">
                <a:solidFill>
                  <a:srgbClr val="002060"/>
                </a:solidFill>
                <a:latin typeface="Verdana" pitchFamily="34" charset="0"/>
                <a:ea typeface="Verdana" pitchFamily="34" charset="0"/>
                <a:cs typeface="Verdana" pitchFamily="34" charset="0"/>
              </a:rPr>
              <a:t> dell'autonomia, che ne facciano richiesta, sono assistiti, ai sensi dell'art. 20 della legge 5 febbraio 1992, n. 104, nell'espletamento della prova scritta, da personale individuato dal competente USR. 2. Il candidato che richieda ausili e/o tempi aggiuntivi per l'espletamento della prova, </a:t>
            </a:r>
            <a:r>
              <a:rPr lang="it-IT" b="1" dirty="0" err="1" smtClean="0">
                <a:solidFill>
                  <a:srgbClr val="002060"/>
                </a:solidFill>
                <a:latin typeface="Verdana" pitchFamily="34" charset="0"/>
                <a:ea typeface="Verdana" pitchFamily="34" charset="0"/>
                <a:cs typeface="Verdana" pitchFamily="34" charset="0"/>
              </a:rPr>
              <a:t>dovra'</a:t>
            </a:r>
            <a:r>
              <a:rPr lang="it-IT" b="1" dirty="0" smtClean="0">
                <a:solidFill>
                  <a:srgbClr val="002060"/>
                </a:solidFill>
                <a:latin typeface="Verdana" pitchFamily="34" charset="0"/>
                <a:ea typeface="Verdana" pitchFamily="34" charset="0"/>
                <a:cs typeface="Verdana" pitchFamily="34" charset="0"/>
              </a:rPr>
              <a:t> documentare la propria </a:t>
            </a:r>
            <a:r>
              <a:rPr lang="it-IT" b="1" dirty="0" err="1" smtClean="0">
                <a:solidFill>
                  <a:srgbClr val="002060"/>
                </a:solidFill>
                <a:latin typeface="Verdana" pitchFamily="34" charset="0"/>
                <a:ea typeface="Verdana" pitchFamily="34" charset="0"/>
                <a:cs typeface="Verdana" pitchFamily="34" charset="0"/>
              </a:rPr>
              <a:t>disabilita'</a:t>
            </a:r>
            <a:r>
              <a:rPr lang="it-IT" b="1" dirty="0" smtClean="0">
                <a:solidFill>
                  <a:srgbClr val="002060"/>
                </a:solidFill>
                <a:latin typeface="Verdana" pitchFamily="34" charset="0"/>
                <a:ea typeface="Verdana" pitchFamily="34" charset="0"/>
                <a:cs typeface="Verdana" pitchFamily="34" charset="0"/>
              </a:rPr>
              <a:t> con apposita dichiarazione resa dalla commissione medico legale dell'Azienda sanitaria locale di riferimento o da struttura pubblica equivalente e trasmessa a mezzo raccomandata con avviso di ricevimento indirizzata all'USR competente, oppure a mezzo posta elettronica certificata (PEC), almeno dieci giorni prima dell'inizio della prova, unitamente alla specifica autorizzazione all'USR al trattamento dei dati sensibili. Tale dichiarazione </a:t>
            </a:r>
            <a:r>
              <a:rPr lang="it-IT" b="1" dirty="0" err="1" smtClean="0">
                <a:solidFill>
                  <a:srgbClr val="002060"/>
                </a:solidFill>
                <a:latin typeface="Verdana" pitchFamily="34" charset="0"/>
                <a:ea typeface="Verdana" pitchFamily="34" charset="0"/>
                <a:cs typeface="Verdana" pitchFamily="34" charset="0"/>
              </a:rPr>
              <a:t>dovra'</a:t>
            </a:r>
            <a:r>
              <a:rPr lang="it-IT" b="1" dirty="0" smtClean="0">
                <a:solidFill>
                  <a:srgbClr val="002060"/>
                </a:solidFill>
                <a:latin typeface="Verdana" pitchFamily="34" charset="0"/>
                <a:ea typeface="Verdana" pitchFamily="34" charset="0"/>
                <a:cs typeface="Verdana" pitchFamily="34" charset="0"/>
              </a:rPr>
              <a:t> esplicitare le limitazioni che la </a:t>
            </a:r>
            <a:r>
              <a:rPr lang="it-IT" b="1" dirty="0" err="1" smtClean="0">
                <a:solidFill>
                  <a:srgbClr val="002060"/>
                </a:solidFill>
                <a:latin typeface="Verdana" pitchFamily="34" charset="0"/>
                <a:ea typeface="Verdana" pitchFamily="34" charset="0"/>
                <a:cs typeface="Verdana" pitchFamily="34" charset="0"/>
              </a:rPr>
              <a:t>disabilita'</a:t>
            </a:r>
            <a:r>
              <a:rPr lang="it-IT" b="1" dirty="0" smtClean="0">
                <a:solidFill>
                  <a:srgbClr val="002060"/>
                </a:solidFill>
                <a:latin typeface="Verdana" pitchFamily="34" charset="0"/>
                <a:ea typeface="Verdana" pitchFamily="34" charset="0"/>
                <a:cs typeface="Verdana" pitchFamily="34" charset="0"/>
              </a:rPr>
              <a:t> determina in funzione della prova. </a:t>
            </a:r>
          </a:p>
          <a:p>
            <a:pPr algn="just"/>
            <a:r>
              <a:rPr lang="it-IT" b="1" dirty="0" smtClean="0">
                <a:solidFill>
                  <a:srgbClr val="002060"/>
                </a:solidFill>
                <a:latin typeface="Verdana" pitchFamily="34" charset="0"/>
                <a:ea typeface="Verdana" pitchFamily="34" charset="0"/>
                <a:cs typeface="Verdana" pitchFamily="34" charset="0"/>
              </a:rPr>
              <a:t>L'assegnazione di ausili e/o tempi aggiuntivi ai candidati che ne abbiano fatto richiesta </a:t>
            </a:r>
            <a:r>
              <a:rPr lang="it-IT" b="1" dirty="0" err="1" smtClean="0">
                <a:solidFill>
                  <a:srgbClr val="002060"/>
                </a:solidFill>
                <a:latin typeface="Verdana" pitchFamily="34" charset="0"/>
                <a:ea typeface="Verdana" pitchFamily="34" charset="0"/>
                <a:cs typeface="Verdana" pitchFamily="34" charset="0"/>
              </a:rPr>
              <a:t>sara'</a:t>
            </a:r>
            <a:r>
              <a:rPr lang="it-IT" b="1" dirty="0" smtClean="0">
                <a:solidFill>
                  <a:srgbClr val="002060"/>
                </a:solidFill>
                <a:latin typeface="Verdana" pitchFamily="34" charset="0"/>
                <a:ea typeface="Verdana" pitchFamily="34" charset="0"/>
                <a:cs typeface="Verdana" pitchFamily="34" charset="0"/>
              </a:rPr>
              <a:t> determinata a insindacabile giudizio della Commissione sulla scorta della documentazione esibita e sull'esame obiettivo di ogni specifico caso. Il mancato inoltro di tale documentazione, nei tempi richiesti, non </a:t>
            </a:r>
            <a:r>
              <a:rPr lang="it-IT" b="1" dirty="0" err="1" smtClean="0">
                <a:solidFill>
                  <a:srgbClr val="002060"/>
                </a:solidFill>
                <a:latin typeface="Verdana" pitchFamily="34" charset="0"/>
                <a:ea typeface="Verdana" pitchFamily="34" charset="0"/>
                <a:cs typeface="Verdana" pitchFamily="34" charset="0"/>
              </a:rPr>
              <a:t>consentira'</a:t>
            </a:r>
            <a:r>
              <a:rPr lang="it-IT" b="1" dirty="0" smtClean="0">
                <a:solidFill>
                  <a:srgbClr val="002060"/>
                </a:solidFill>
                <a:latin typeface="Verdana" pitchFamily="34" charset="0"/>
                <a:ea typeface="Verdana" pitchFamily="34" charset="0"/>
                <a:cs typeface="Verdana" pitchFamily="34" charset="0"/>
              </a:rPr>
              <a:t> all'Amministrazione di predisporre una tempestiva organizzazione e l'erogazione dell'assistenza richiesta. </a:t>
            </a:r>
          </a:p>
          <a:p>
            <a:pPr algn="just"/>
            <a:r>
              <a:rPr lang="it-IT" b="1" dirty="0" smtClean="0">
                <a:solidFill>
                  <a:srgbClr val="002060"/>
                </a:solidFill>
                <a:latin typeface="Verdana" pitchFamily="34" charset="0"/>
                <a:ea typeface="Verdana" pitchFamily="34" charset="0"/>
                <a:cs typeface="Verdana" pitchFamily="34" charset="0"/>
              </a:rPr>
              <a:t> Eventuali gravi limitazioni fisiche, intervenute successivamente alla data di scadenza della presentazione della domanda, che potrebbero prevedere la concessione di ausili e/o tempi aggiuntivi, dovranno essere adeguatamente documentate, con certificazione medica, rilasciata da struttura pubblica, e comunicate, a mezzo raccomandata con avviso di ricevimento indirizzata all'USR competente oppure a mezzo posta elettronica certificata (PEC). </a:t>
            </a:r>
          </a:p>
          <a:p>
            <a:pPr marL="457200" indent="-457200" algn="just">
              <a:buAutoNum type="arabicParenR"/>
            </a:pPr>
            <a:endParaRPr lang="it-IT" sz="2000" b="1" dirty="0" smtClean="0">
              <a:solidFill>
                <a:srgbClr val="002060"/>
              </a:solidFill>
              <a:latin typeface="Verdana" pitchFamily="34" charset="0"/>
              <a:ea typeface="Verdana" pitchFamily="34" charset="0"/>
              <a:cs typeface="Verdana" pitchFamily="34" charset="0"/>
            </a:endParaRP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7"/>
            <a:ext cx="12192000" cy="6008914"/>
          </a:xfrm>
          <a:solidFill>
            <a:srgbClr val="F7FFFE"/>
          </a:solidFill>
        </p:spPr>
        <p:txBody>
          <a:bodyPr>
            <a:normAutofit/>
          </a:bodyPr>
          <a:lstStyle/>
          <a:p>
            <a:r>
              <a:rPr lang="it-IT" sz="1400" b="1" dirty="0" smtClean="0">
                <a:solidFill>
                  <a:srgbClr val="002060"/>
                </a:solidFill>
                <a:latin typeface="Verdana" pitchFamily="34" charset="0"/>
                <a:ea typeface="Verdana" pitchFamily="34" charset="0"/>
                <a:cs typeface="Verdana" pitchFamily="34" charset="0"/>
              </a:rPr>
              <a:t>CONCORSO  STRAORDINARIO SCUOLE SECONDARIE</a:t>
            </a:r>
          </a:p>
          <a:p>
            <a:r>
              <a:rPr lang="it-IT" sz="1800" b="1" dirty="0" smtClean="0">
                <a:solidFill>
                  <a:srgbClr val="FFC000"/>
                </a:solidFill>
                <a:latin typeface="Verdana" pitchFamily="34" charset="0"/>
                <a:ea typeface="Verdana" pitchFamily="34" charset="0"/>
                <a:cs typeface="Verdana" pitchFamily="34" charset="0"/>
              </a:rPr>
              <a:t>FORMAZIONE ELENCO</a:t>
            </a:r>
          </a:p>
          <a:p>
            <a:pPr algn="just"/>
            <a:endParaRPr lang="it-IT" sz="1400" b="1" dirty="0" smtClean="0">
              <a:solidFill>
                <a:srgbClr val="FFC000"/>
              </a:solidFill>
              <a:latin typeface="Verdana" pitchFamily="34" charset="0"/>
              <a:ea typeface="Verdana" pitchFamily="34" charset="0"/>
              <a:cs typeface="Verdana" pitchFamily="34" charset="0"/>
            </a:endParaRPr>
          </a:p>
          <a:p>
            <a:pPr algn="just">
              <a:buFont typeface="Wingdings"/>
              <a:buChar char="Ø"/>
            </a:pPr>
            <a:r>
              <a:rPr lang="it-IT" sz="1600" b="1" dirty="0" smtClean="0">
                <a:solidFill>
                  <a:srgbClr val="002060"/>
                </a:solidFill>
                <a:latin typeface="Verdana" pitchFamily="34" charset="0"/>
                <a:ea typeface="Verdana" pitchFamily="34" charset="0"/>
                <a:cs typeface="Verdana" pitchFamily="34" charset="0"/>
              </a:rPr>
              <a:t>AL TERMINE DELLA PROVA COMPUTER-BASED,  COLORO CHE HANNO CONSEGUITO IL PUNTEGGIO MINIMO PREVISTO DAL BANDO, VENGONO INSERITI IN UN ELENCO (QUINDI NESSUNA GRADUATORIA)  AI FINI  DELLE SUCCESSIVE FASI PROPEDEUTICHE </a:t>
            </a:r>
            <a:r>
              <a:rPr lang="it-IT" sz="1600" b="1" dirty="0" smtClean="0">
                <a:solidFill>
                  <a:srgbClr val="002060"/>
                </a:solidFill>
                <a:latin typeface="Verdana" pitchFamily="34" charset="0"/>
                <a:ea typeface="Verdana" pitchFamily="34" charset="0"/>
                <a:cs typeface="Verdana" pitchFamily="34" charset="0"/>
              </a:rPr>
              <a:t>PER</a:t>
            </a:r>
            <a:r>
              <a:rPr lang="it-IT" sz="1600" b="1" dirty="0" smtClean="0">
                <a:solidFill>
                  <a:srgbClr val="002060"/>
                </a:solidFill>
                <a:latin typeface="Verdana" pitchFamily="34" charset="0"/>
                <a:ea typeface="Verdana" pitchFamily="34" charset="0"/>
                <a:cs typeface="Verdana" pitchFamily="34" charset="0"/>
              </a:rPr>
              <a:t> </a:t>
            </a:r>
            <a:r>
              <a:rPr lang="it-IT" sz="1600" b="1" dirty="0" smtClean="0">
                <a:solidFill>
                  <a:srgbClr val="002060"/>
                </a:solidFill>
                <a:latin typeface="Verdana" pitchFamily="34" charset="0"/>
                <a:ea typeface="Verdana" pitchFamily="34" charset="0"/>
                <a:cs typeface="Verdana" pitchFamily="34" charset="0"/>
              </a:rPr>
              <a:t>OTTENERE L’ ABILITAZIONE.</a:t>
            </a:r>
          </a:p>
          <a:p>
            <a:pPr algn="just"/>
            <a:endParaRPr lang="it-IT" sz="1600" b="1" dirty="0" smtClean="0">
              <a:solidFill>
                <a:srgbClr val="002060"/>
              </a:solidFill>
              <a:latin typeface="Verdana" pitchFamily="34" charset="0"/>
              <a:ea typeface="Verdana" pitchFamily="34" charset="0"/>
              <a:cs typeface="Verdana" pitchFamily="34" charset="0"/>
            </a:endParaRPr>
          </a:p>
          <a:p>
            <a:pPr algn="just">
              <a:buFont typeface="Wingdings"/>
              <a:buChar char="Ø"/>
            </a:pPr>
            <a:r>
              <a:rPr lang="it-IT" sz="1600" b="1" dirty="0" smtClean="0">
                <a:solidFill>
                  <a:srgbClr val="FF0000"/>
                </a:solidFill>
                <a:latin typeface="Verdana" pitchFamily="34" charset="0"/>
                <a:ea typeface="Verdana" pitchFamily="34" charset="0"/>
                <a:cs typeface="Verdana" pitchFamily="34" charset="0"/>
              </a:rPr>
              <a:t>LE </a:t>
            </a:r>
            <a:r>
              <a:rPr lang="it-IT" sz="1600" b="1" dirty="0" smtClean="0">
                <a:solidFill>
                  <a:srgbClr val="FF0000"/>
                </a:solidFill>
                <a:latin typeface="Verdana" pitchFamily="34" charset="0"/>
                <a:ea typeface="Verdana" pitchFamily="34" charset="0"/>
                <a:cs typeface="Verdana" pitchFamily="34" charset="0"/>
              </a:rPr>
              <a:t>ULTERIORI FASI  </a:t>
            </a:r>
            <a:r>
              <a:rPr lang="it-IT" sz="1600" b="1" dirty="0" smtClean="0">
                <a:solidFill>
                  <a:srgbClr val="FF0000"/>
                </a:solidFill>
                <a:latin typeface="Verdana" pitchFamily="34" charset="0"/>
                <a:ea typeface="Verdana" pitchFamily="34" charset="0"/>
                <a:cs typeface="Verdana" pitchFamily="34" charset="0"/>
              </a:rPr>
              <a:t>E LE CONDIZIONI PREVISTE:</a:t>
            </a:r>
          </a:p>
          <a:p>
            <a:pPr algn="just"/>
            <a:r>
              <a:rPr lang="it-IT" sz="1600" b="1" dirty="0" smtClean="0">
                <a:solidFill>
                  <a:srgbClr val="002060"/>
                </a:solidFill>
                <a:latin typeface="Verdana" pitchFamily="34" charset="0"/>
                <a:ea typeface="Verdana" pitchFamily="34" charset="0"/>
                <a:cs typeface="Verdana" pitchFamily="34" charset="0"/>
              </a:rPr>
              <a:t>A) ESSERE IN SERVIZIO SINO AL 30 GIUGNO O 31 AGOSTO 2020 IN UNA SCUOLA STATALE O PARITARIA;</a:t>
            </a:r>
          </a:p>
          <a:p>
            <a:pPr algn="just"/>
            <a:r>
              <a:rPr lang="it-IT" sz="1600" b="1" dirty="0" smtClean="0">
                <a:solidFill>
                  <a:srgbClr val="002060"/>
                </a:solidFill>
                <a:latin typeface="Verdana" pitchFamily="34" charset="0"/>
                <a:ea typeface="Verdana" pitchFamily="34" charset="0"/>
                <a:cs typeface="Verdana" pitchFamily="34" charset="0"/>
              </a:rPr>
              <a:t>B) OCCORRE ACQUISIRE, SE NON IN POSSESSO, I 24 CFU (A PROPRIO CARICO) DOPO IL SUPERAMENTO DELLE PROVE.</a:t>
            </a:r>
          </a:p>
          <a:p>
            <a:pPr algn="just"/>
            <a:r>
              <a:rPr lang="it-IT" sz="1600" b="1" dirty="0" smtClean="0">
                <a:solidFill>
                  <a:srgbClr val="002060"/>
                </a:solidFill>
                <a:latin typeface="Verdana" pitchFamily="34" charset="0"/>
                <a:ea typeface="Verdana" pitchFamily="34" charset="0"/>
                <a:cs typeface="Verdana" pitchFamily="34" charset="0"/>
              </a:rPr>
              <a:t>C) OCCORRE SOSTENERE ANCHE UNA PROVA ORALE CHE SI SUPERA SE SI CONSEGUE UN PUNTEGGIO </a:t>
            </a:r>
            <a:r>
              <a:rPr lang="it-IT" sz="1600" b="1" dirty="0" err="1" smtClean="0">
                <a:solidFill>
                  <a:srgbClr val="002060"/>
                </a:solidFill>
                <a:latin typeface="Verdana" pitchFamily="34" charset="0"/>
                <a:ea typeface="Verdana" pitchFamily="34" charset="0"/>
                <a:cs typeface="Verdana" pitchFamily="34" charset="0"/>
              </a:rPr>
              <a:t>DI</a:t>
            </a:r>
            <a:r>
              <a:rPr lang="it-IT" sz="1600" b="1" dirty="0" smtClean="0">
                <a:solidFill>
                  <a:srgbClr val="002060"/>
                </a:solidFill>
                <a:latin typeface="Verdana" pitchFamily="34" charset="0"/>
                <a:ea typeface="Verdana" pitchFamily="34" charset="0"/>
                <a:cs typeface="Verdana" pitchFamily="34" charset="0"/>
              </a:rPr>
              <a:t> ALMENO 7/10- </a:t>
            </a:r>
            <a:r>
              <a:rPr lang="it-IT" sz="1600" b="1" dirty="0" err="1" smtClean="0">
                <a:solidFill>
                  <a:srgbClr val="002060"/>
                </a:solidFill>
                <a:latin typeface="Verdana" pitchFamily="34" charset="0"/>
                <a:ea typeface="Verdana" pitchFamily="34" charset="0"/>
                <a:cs typeface="Verdana" pitchFamily="34" charset="0"/>
              </a:rPr>
              <a:t>DI</a:t>
            </a:r>
            <a:r>
              <a:rPr lang="it-IT" sz="1600" b="1" dirty="0" smtClean="0">
                <a:solidFill>
                  <a:srgbClr val="002060"/>
                </a:solidFill>
                <a:latin typeface="Verdana" pitchFamily="34" charset="0"/>
                <a:ea typeface="Verdana" pitchFamily="34" charset="0"/>
                <a:cs typeface="Verdana" pitchFamily="34" charset="0"/>
              </a:rPr>
              <a:t> TALE PROVA SARA’ EMESSO SPECIFICO PROVVEDIMENTO CHE DISCIPLINERA’ LE MODALITA’ </a:t>
            </a:r>
            <a:r>
              <a:rPr lang="it-IT" sz="1600" b="1" dirty="0" err="1" smtClean="0">
                <a:solidFill>
                  <a:srgbClr val="002060"/>
                </a:solidFill>
                <a:latin typeface="Verdana" pitchFamily="34" charset="0"/>
                <a:ea typeface="Verdana" pitchFamily="34" charset="0"/>
                <a:cs typeface="Verdana" pitchFamily="34" charset="0"/>
              </a:rPr>
              <a:t>DI</a:t>
            </a:r>
            <a:r>
              <a:rPr lang="it-IT" sz="1600" b="1" dirty="0" smtClean="0">
                <a:solidFill>
                  <a:srgbClr val="002060"/>
                </a:solidFill>
                <a:latin typeface="Verdana" pitchFamily="34" charset="0"/>
                <a:ea typeface="Verdana" pitchFamily="34" charset="0"/>
                <a:cs typeface="Verdana" pitchFamily="34" charset="0"/>
              </a:rPr>
              <a:t> SVOLGIMENTO.</a:t>
            </a:r>
          </a:p>
          <a:p>
            <a:pPr algn="just">
              <a:buFont typeface="Wingdings"/>
              <a:buChar char="Ø"/>
            </a:pPr>
            <a:endParaRPr lang="it-IT" sz="1600" b="1" dirty="0" smtClean="0">
              <a:solidFill>
                <a:srgbClr val="002060"/>
              </a:solidFill>
              <a:latin typeface="Verdana" pitchFamily="34" charset="0"/>
              <a:ea typeface="Verdana" pitchFamily="34" charset="0"/>
              <a:cs typeface="Verdana" pitchFamily="34" charset="0"/>
            </a:endParaRPr>
          </a:p>
          <a:p>
            <a:pPr algn="just"/>
            <a:endParaRPr lang="it-IT" sz="1600" b="1" dirty="0" smtClean="0">
              <a:solidFill>
                <a:srgbClr val="002060"/>
              </a:solidFill>
              <a:latin typeface="Verdana" pitchFamily="34" charset="0"/>
              <a:ea typeface="Verdana" pitchFamily="34" charset="0"/>
              <a:cs typeface="Verdana" pitchFamily="34" charset="0"/>
            </a:endParaRP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7"/>
            <a:ext cx="12192000" cy="6008914"/>
          </a:xfrm>
          <a:solidFill>
            <a:srgbClr val="F7FFFE"/>
          </a:solidFill>
        </p:spPr>
        <p:txBody>
          <a:bodyPr>
            <a:normAutofit/>
          </a:bodyPr>
          <a:lstStyle/>
          <a:p>
            <a:r>
              <a:rPr lang="it-IT" sz="1400" b="1" dirty="0" smtClean="0">
                <a:solidFill>
                  <a:srgbClr val="002060"/>
                </a:solidFill>
                <a:latin typeface="Verdana" pitchFamily="34" charset="0"/>
                <a:ea typeface="Verdana" pitchFamily="34" charset="0"/>
                <a:cs typeface="Verdana" pitchFamily="34" charset="0"/>
              </a:rPr>
              <a:t>CONCORSO  STRAORDINARIO SCUOLE SECONDARIE</a:t>
            </a:r>
          </a:p>
          <a:p>
            <a:r>
              <a:rPr lang="it-IT" sz="1800" b="1" dirty="0" smtClean="0">
                <a:solidFill>
                  <a:srgbClr val="FFC000"/>
                </a:solidFill>
                <a:latin typeface="Verdana" pitchFamily="34" charset="0"/>
                <a:ea typeface="Verdana" pitchFamily="34" charset="0"/>
                <a:cs typeface="Verdana" pitchFamily="34" charset="0"/>
              </a:rPr>
              <a:t>FORMAZIONE ELENCO</a:t>
            </a:r>
          </a:p>
          <a:p>
            <a:pPr algn="just"/>
            <a:endParaRPr lang="it-IT" sz="1400" b="1" dirty="0" smtClean="0">
              <a:solidFill>
                <a:srgbClr val="FFC000"/>
              </a:solidFill>
              <a:latin typeface="Verdana" pitchFamily="34" charset="0"/>
              <a:ea typeface="Verdana" pitchFamily="34" charset="0"/>
              <a:cs typeface="Verdana" pitchFamily="34" charset="0"/>
            </a:endParaRPr>
          </a:p>
          <a:p>
            <a:pPr algn="just">
              <a:buFont typeface="Wingdings"/>
              <a:buChar char="Ø"/>
            </a:pPr>
            <a:r>
              <a:rPr lang="it-IT" sz="1600" b="1" dirty="0" smtClean="0">
                <a:solidFill>
                  <a:srgbClr val="002060"/>
                </a:solidFill>
                <a:latin typeface="Verdana" pitchFamily="34" charset="0"/>
                <a:ea typeface="Verdana" pitchFamily="34" charset="0"/>
                <a:cs typeface="Verdana" pitchFamily="34" charset="0"/>
              </a:rPr>
              <a:t>LA PROVA FINALE, </a:t>
            </a:r>
            <a:r>
              <a:rPr lang="it-IT" sz="1600" b="1" dirty="0" smtClean="0">
                <a:solidFill>
                  <a:srgbClr val="002060"/>
                </a:solidFill>
                <a:latin typeface="Verdana" pitchFamily="34" charset="0"/>
                <a:ea typeface="Verdana" pitchFamily="34" charset="0"/>
                <a:cs typeface="Verdana" pitchFamily="34" charset="0"/>
              </a:rPr>
              <a:t>SI </a:t>
            </a:r>
            <a:r>
              <a:rPr lang="it-IT" sz="1600" b="1" dirty="0" smtClean="0">
                <a:solidFill>
                  <a:srgbClr val="002060"/>
                </a:solidFill>
                <a:latin typeface="Verdana" pitchFamily="34" charset="0"/>
                <a:ea typeface="Verdana" pitchFamily="34" charset="0"/>
                <a:cs typeface="Verdana" pitchFamily="34" charset="0"/>
              </a:rPr>
              <a:t>SOSTERRA’ NELLA SCUOLA DI SERVIZIO A.S. 2019/2020,  INNANZI A UN  COMITATO </a:t>
            </a:r>
            <a:r>
              <a:rPr lang="it-IT" sz="1600" b="1" dirty="0" err="1" smtClean="0">
                <a:solidFill>
                  <a:srgbClr val="002060"/>
                </a:solidFill>
                <a:latin typeface="Verdana" pitchFamily="34" charset="0"/>
                <a:ea typeface="Verdana" pitchFamily="34" charset="0"/>
                <a:cs typeface="Verdana" pitchFamily="34" charset="0"/>
              </a:rPr>
              <a:t>DI</a:t>
            </a:r>
            <a:r>
              <a:rPr lang="it-IT" sz="1600" b="1" dirty="0" smtClean="0">
                <a:solidFill>
                  <a:srgbClr val="002060"/>
                </a:solidFill>
                <a:latin typeface="Verdana" pitchFamily="34" charset="0"/>
                <a:ea typeface="Verdana" pitchFamily="34" charset="0"/>
                <a:cs typeface="Verdana" pitchFamily="34" charset="0"/>
              </a:rPr>
              <a:t> VALUTAZIONE INTEGRATO CON NON MENO </a:t>
            </a:r>
            <a:r>
              <a:rPr lang="it-IT" sz="1600" b="1" dirty="0" err="1" smtClean="0">
                <a:solidFill>
                  <a:srgbClr val="002060"/>
                </a:solidFill>
                <a:latin typeface="Verdana" pitchFamily="34" charset="0"/>
                <a:ea typeface="Verdana" pitchFamily="34" charset="0"/>
                <a:cs typeface="Verdana" pitchFamily="34" charset="0"/>
              </a:rPr>
              <a:t>DI</a:t>
            </a:r>
            <a:r>
              <a:rPr lang="it-IT" sz="1600" b="1" dirty="0" smtClean="0">
                <a:solidFill>
                  <a:srgbClr val="002060"/>
                </a:solidFill>
                <a:latin typeface="Verdana" pitchFamily="34" charset="0"/>
                <a:ea typeface="Verdana" pitchFamily="34" charset="0"/>
                <a:cs typeface="Verdana" pitchFamily="34" charset="0"/>
              </a:rPr>
              <a:t> DUE MEMBRI ESTERNI ALLA SCUOLA, </a:t>
            </a:r>
            <a:r>
              <a:rPr lang="it-IT" sz="1600" b="1" dirty="0" err="1" smtClean="0">
                <a:solidFill>
                  <a:srgbClr val="002060"/>
                </a:solidFill>
                <a:latin typeface="Verdana" pitchFamily="34" charset="0"/>
                <a:ea typeface="Verdana" pitchFamily="34" charset="0"/>
                <a:cs typeface="Verdana" pitchFamily="34" charset="0"/>
              </a:rPr>
              <a:t>DI</a:t>
            </a:r>
            <a:r>
              <a:rPr lang="it-IT" sz="1600" b="1" dirty="0" smtClean="0">
                <a:solidFill>
                  <a:srgbClr val="002060"/>
                </a:solidFill>
                <a:latin typeface="Verdana" pitchFamily="34" charset="0"/>
                <a:ea typeface="Verdana" pitchFamily="34" charset="0"/>
                <a:cs typeface="Verdana" pitchFamily="34" charset="0"/>
              </a:rPr>
              <a:t> CUI UNO DIRIGENTE SCOLASTICO.</a:t>
            </a:r>
          </a:p>
          <a:p>
            <a:pPr algn="just">
              <a:buFont typeface="Wingdings"/>
              <a:buChar char="Ø"/>
            </a:pPr>
            <a:endParaRPr lang="it-IT" sz="1600" b="1" dirty="0" smtClean="0">
              <a:solidFill>
                <a:srgbClr val="002060"/>
              </a:solidFill>
              <a:latin typeface="Verdana" pitchFamily="34" charset="0"/>
              <a:ea typeface="Verdana" pitchFamily="34" charset="0"/>
              <a:cs typeface="Verdana" pitchFamily="34" charset="0"/>
            </a:endParaRPr>
          </a:p>
          <a:p>
            <a:pPr algn="just">
              <a:buFont typeface="Wingdings"/>
              <a:buChar char="Ø"/>
            </a:pPr>
            <a:r>
              <a:rPr lang="it-IT" sz="1600" b="1" dirty="0" smtClean="0">
                <a:solidFill>
                  <a:srgbClr val="002060"/>
                </a:solidFill>
                <a:latin typeface="Verdana" pitchFamily="34" charset="0"/>
                <a:ea typeface="Verdana" pitchFamily="34" charset="0"/>
                <a:cs typeface="Verdana" pitchFamily="34" charset="0"/>
              </a:rPr>
              <a:t>SI SUPERA CONSEGUENDO ALMENO 7/10</a:t>
            </a:r>
          </a:p>
          <a:p>
            <a:pPr algn="just">
              <a:buFont typeface="Wingdings"/>
              <a:buChar char="Ø"/>
            </a:pPr>
            <a:endParaRPr lang="it-IT" sz="1600" b="1" dirty="0" smtClean="0">
              <a:solidFill>
                <a:srgbClr val="002060"/>
              </a:solidFill>
              <a:latin typeface="Verdana" pitchFamily="34" charset="0"/>
              <a:ea typeface="Verdana" pitchFamily="34" charset="0"/>
              <a:cs typeface="Verdana" pitchFamily="34" charset="0"/>
            </a:endParaRPr>
          </a:p>
          <a:p>
            <a:pPr algn="just">
              <a:buFont typeface="Wingdings"/>
              <a:buChar char="Ø"/>
            </a:pPr>
            <a:r>
              <a:rPr lang="it-IT" sz="1600" b="1" dirty="0" smtClean="0">
                <a:solidFill>
                  <a:srgbClr val="002060"/>
                </a:solidFill>
                <a:latin typeface="Verdana" pitchFamily="34" charset="0"/>
                <a:ea typeface="Verdana" pitchFamily="34" charset="0"/>
                <a:cs typeface="Verdana" pitchFamily="34" charset="0"/>
              </a:rPr>
              <a:t>I CONTENUTI DELLA PROVA ORALE SARANNO OGGETTO DI UNO SPECIFICO PROVVEDIMENTO DA EMANARE DA PARTE DEL </a:t>
            </a:r>
            <a:r>
              <a:rPr lang="it-IT" sz="1600" b="1" dirty="0" smtClean="0">
                <a:solidFill>
                  <a:srgbClr val="002060"/>
                </a:solidFill>
                <a:latin typeface="Verdana" pitchFamily="34" charset="0"/>
                <a:ea typeface="Verdana" pitchFamily="34" charset="0"/>
                <a:cs typeface="Verdana" pitchFamily="34" charset="0"/>
              </a:rPr>
              <a:t>MINISTERO</a:t>
            </a:r>
          </a:p>
          <a:p>
            <a:pPr algn="just">
              <a:buFont typeface="Wingdings"/>
              <a:buChar char="Ø"/>
            </a:pPr>
            <a:endParaRPr lang="it-IT" sz="1600" b="1" dirty="0">
              <a:solidFill>
                <a:srgbClr val="002060"/>
              </a:solidFill>
              <a:latin typeface="Verdana" pitchFamily="34" charset="0"/>
              <a:ea typeface="Verdana" pitchFamily="34" charset="0"/>
              <a:cs typeface="Verdana" pitchFamily="34" charset="0"/>
            </a:endParaRPr>
          </a:p>
          <a:p>
            <a:pPr algn="just">
              <a:buFont typeface="Wingdings"/>
              <a:buChar char="Ø"/>
            </a:pPr>
            <a:r>
              <a:rPr lang="it-IT" sz="1600" b="1" dirty="0" smtClean="0">
                <a:solidFill>
                  <a:srgbClr val="002060"/>
                </a:solidFill>
                <a:latin typeface="Verdana" pitchFamily="34" charset="0"/>
                <a:ea typeface="Verdana" pitchFamily="34" charset="0"/>
                <a:cs typeface="Verdana" pitchFamily="34" charset="0"/>
              </a:rPr>
              <a:t>SI ATTENDONO, IN OGNI CASO, ULTERIORI SPECIFICHE PER QUESTA FASE.</a:t>
            </a:r>
            <a:endParaRPr lang="it-IT" sz="1600" b="1" dirty="0" smtClean="0">
              <a:solidFill>
                <a:srgbClr val="002060"/>
              </a:solidFill>
              <a:latin typeface="Verdana" pitchFamily="34" charset="0"/>
              <a:ea typeface="Verdana" pitchFamily="34" charset="0"/>
              <a:cs typeface="Verdana" pitchFamily="34" charset="0"/>
            </a:endParaRPr>
          </a:p>
          <a:p>
            <a:pPr algn="just">
              <a:buFont typeface="Wingdings"/>
              <a:buChar char="Ø"/>
            </a:pPr>
            <a:endParaRPr lang="it-IT" sz="1600" b="1" dirty="0" smtClean="0">
              <a:solidFill>
                <a:srgbClr val="002060"/>
              </a:solidFill>
              <a:latin typeface="Verdana" pitchFamily="34" charset="0"/>
              <a:ea typeface="Verdana" pitchFamily="34" charset="0"/>
              <a:cs typeface="Verdana" pitchFamily="34" charset="0"/>
            </a:endParaRPr>
          </a:p>
          <a:p>
            <a:pPr algn="just"/>
            <a:endParaRPr lang="it-IT" sz="1600" b="1" dirty="0" smtClean="0">
              <a:solidFill>
                <a:srgbClr val="002060"/>
              </a:solidFill>
              <a:latin typeface="Verdana" pitchFamily="34" charset="0"/>
              <a:ea typeface="Verdana" pitchFamily="34" charset="0"/>
              <a:cs typeface="Verdana" pitchFamily="34" charset="0"/>
            </a:endParaRP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6"/>
            <a:ext cx="12192000" cy="6008914"/>
          </a:xfrm>
          <a:solidFill>
            <a:srgbClr val="F7FFFE"/>
          </a:solidFill>
        </p:spPr>
        <p:txBody>
          <a:bodyPr>
            <a:normAutofit/>
          </a:bodyPr>
          <a:lstStyle/>
          <a:p>
            <a:r>
              <a:rPr lang="it-IT" sz="3600" b="1" dirty="0" smtClean="0">
                <a:solidFill>
                  <a:srgbClr val="002060"/>
                </a:solidFill>
                <a:latin typeface="Verdana" pitchFamily="34" charset="0"/>
                <a:ea typeface="Verdana" pitchFamily="34" charset="0"/>
                <a:cs typeface="Verdana" pitchFamily="34" charset="0"/>
              </a:rPr>
              <a:t>CONCORSI SCUOLA 2020</a:t>
            </a:r>
          </a:p>
          <a:p>
            <a:r>
              <a:rPr lang="it-IT" sz="2800" b="1" dirty="0" smtClean="0">
                <a:solidFill>
                  <a:srgbClr val="FF0000"/>
                </a:solidFill>
                <a:latin typeface="Verdana" pitchFamily="34" charset="0"/>
                <a:ea typeface="Verdana" pitchFamily="34" charset="0"/>
                <a:cs typeface="Verdana" pitchFamily="34" charset="0"/>
              </a:rPr>
              <a:t>I CONCORSI BANDITI</a:t>
            </a:r>
          </a:p>
          <a:p>
            <a:pPr algn="just"/>
            <a:r>
              <a:rPr lang="it-IT" sz="1800" b="1" i="1" dirty="0" smtClean="0">
                <a:solidFill>
                  <a:srgbClr val="002060"/>
                </a:solidFill>
                <a:latin typeface="Verdana" pitchFamily="34" charset="0"/>
                <a:ea typeface="Verdana" pitchFamily="34" charset="0"/>
                <a:cs typeface="Verdana" pitchFamily="34" charset="0"/>
              </a:rPr>
              <a:t>1)   CONCORSO ORDINARIO SCUOLE SECONDARIE PER TITOLI ED ESAMI</a:t>
            </a:r>
          </a:p>
          <a:p>
            <a:pPr marL="514350" indent="-514350" algn="just"/>
            <a:r>
              <a:rPr lang="it-IT" sz="1800" b="1" i="1" dirty="0" smtClean="0">
                <a:solidFill>
                  <a:srgbClr val="0070C0"/>
                </a:solidFill>
                <a:latin typeface="Verdana" pitchFamily="34" charset="0"/>
                <a:ea typeface="Verdana" pitchFamily="34" charset="0"/>
                <a:cs typeface="Verdana" pitchFamily="34" charset="0"/>
              </a:rPr>
              <a:t>       Domande dal  15 GIUGNO  al 31 luglio 2020</a:t>
            </a:r>
          </a:p>
          <a:p>
            <a:pPr marL="514350" indent="-514350" algn="just"/>
            <a:r>
              <a:rPr lang="it-IT" sz="1800" b="1" i="1" dirty="0" smtClean="0">
                <a:solidFill>
                  <a:srgbClr val="002060"/>
                </a:solidFill>
                <a:latin typeface="Verdana" pitchFamily="34" charset="0"/>
                <a:ea typeface="Verdana" pitchFamily="34" charset="0"/>
                <a:cs typeface="Verdana" pitchFamily="34" charset="0"/>
              </a:rPr>
              <a:t>2)    CONCORSO ORDINARIO SCUOLE INFANZIA E PRIMARIA</a:t>
            </a:r>
          </a:p>
          <a:p>
            <a:pPr marL="514350" indent="-514350" algn="just"/>
            <a:r>
              <a:rPr lang="it-IT" sz="1800" b="1" i="1" dirty="0" smtClean="0">
                <a:solidFill>
                  <a:srgbClr val="C00000"/>
                </a:solidFill>
                <a:latin typeface="Verdana" pitchFamily="34" charset="0"/>
                <a:ea typeface="Verdana" pitchFamily="34" charset="0"/>
                <a:cs typeface="Verdana" pitchFamily="34" charset="0"/>
              </a:rPr>
              <a:t>        </a:t>
            </a:r>
            <a:r>
              <a:rPr lang="it-IT" sz="1800" b="1" i="1" dirty="0" smtClean="0">
                <a:solidFill>
                  <a:srgbClr val="0070C0"/>
                </a:solidFill>
                <a:latin typeface="Verdana" pitchFamily="34" charset="0"/>
                <a:ea typeface="Verdana" pitchFamily="34" charset="0"/>
                <a:cs typeface="Verdana" pitchFamily="34" charset="0"/>
              </a:rPr>
              <a:t>DOMANDE DAL 15 GIUGNO AL 31 LUGLIO 2020</a:t>
            </a:r>
          </a:p>
          <a:p>
            <a:pPr marL="514350" indent="-514350" algn="just"/>
            <a:r>
              <a:rPr lang="it-IT" sz="1800" b="1" i="1" dirty="0" smtClean="0">
                <a:solidFill>
                  <a:srgbClr val="002060"/>
                </a:solidFill>
                <a:latin typeface="Verdana" pitchFamily="34" charset="0"/>
                <a:ea typeface="Verdana" pitchFamily="34" charset="0"/>
                <a:cs typeface="Verdana" pitchFamily="34" charset="0"/>
              </a:rPr>
              <a:t>3) CONCORSO STRAORDINARIO SCUOLE SECONDARIE PER IMMISSIONE IN RUOLO E CONSEGUIMENTO ABILITAZIONE</a:t>
            </a:r>
          </a:p>
          <a:p>
            <a:pPr marL="514350" indent="-514350" algn="just"/>
            <a:r>
              <a:rPr lang="it-IT" sz="1800" b="1" i="1" dirty="0" smtClean="0">
                <a:solidFill>
                  <a:srgbClr val="002060"/>
                </a:solidFill>
                <a:latin typeface="Verdana" pitchFamily="34" charset="0"/>
                <a:ea typeface="Verdana" pitchFamily="34" charset="0"/>
                <a:cs typeface="Verdana" pitchFamily="34" charset="0"/>
              </a:rPr>
              <a:t>       </a:t>
            </a:r>
            <a:r>
              <a:rPr lang="it-IT" sz="1800" b="1" i="1" dirty="0" smtClean="0">
                <a:solidFill>
                  <a:srgbClr val="0070C0"/>
                </a:solidFill>
                <a:latin typeface="Verdana" pitchFamily="34" charset="0"/>
                <a:ea typeface="Verdana" pitchFamily="34" charset="0"/>
                <a:cs typeface="Verdana" pitchFamily="34" charset="0"/>
              </a:rPr>
              <a:t>DOMANDE DA ridefinire </a:t>
            </a:r>
          </a:p>
          <a:p>
            <a:pPr marL="514350" indent="-514350" algn="just"/>
            <a:r>
              <a:rPr lang="it-IT" sz="1800" b="1" i="1" dirty="0" smtClean="0">
                <a:solidFill>
                  <a:srgbClr val="002060"/>
                </a:solidFill>
                <a:latin typeface="Verdana" pitchFamily="34" charset="0"/>
                <a:ea typeface="Verdana" pitchFamily="34" charset="0"/>
                <a:cs typeface="Verdana" pitchFamily="34" charset="0"/>
              </a:rPr>
              <a:t>4)  CONCORSO STRAORDINARIO SCUOLE SECONDARIE PER CONSEGUIMENTO DELLA SOLA ABILITAZIONE</a:t>
            </a:r>
          </a:p>
          <a:p>
            <a:pPr marL="514350" indent="-514350" algn="just"/>
            <a:r>
              <a:rPr lang="it-IT" sz="1800" b="1" i="1" dirty="0" smtClean="0">
                <a:solidFill>
                  <a:srgbClr val="C00000"/>
                </a:solidFill>
                <a:latin typeface="Verdana" pitchFamily="34" charset="0"/>
                <a:ea typeface="Verdana" pitchFamily="34" charset="0"/>
                <a:cs typeface="Verdana" pitchFamily="34" charset="0"/>
              </a:rPr>
              <a:t>       </a:t>
            </a:r>
            <a:r>
              <a:rPr lang="it-IT" sz="1800" b="1" i="1" dirty="0" smtClean="0">
                <a:solidFill>
                  <a:srgbClr val="0070C0"/>
                </a:solidFill>
                <a:latin typeface="Verdana" pitchFamily="34" charset="0"/>
                <a:ea typeface="Verdana" pitchFamily="34" charset="0"/>
                <a:cs typeface="Verdana" pitchFamily="34" charset="0"/>
              </a:rPr>
              <a:t>DOMANDE DAL 28 MAGGIO AL 3 LUGLIO 2020</a:t>
            </a:r>
          </a:p>
          <a:p>
            <a:pPr marL="514350" indent="-514350" algn="just"/>
            <a:endParaRPr lang="it-IT" sz="1800" b="1" i="1" dirty="0" smtClean="0">
              <a:solidFill>
                <a:srgbClr val="C00000"/>
              </a:solidFill>
              <a:latin typeface="Verdana" pitchFamily="34" charset="0"/>
              <a:ea typeface="Verdana" pitchFamily="34" charset="0"/>
              <a:cs typeface="Verdana" pitchFamily="34" charset="0"/>
            </a:endParaRP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7"/>
            <a:ext cx="12192000" cy="6008914"/>
          </a:xfrm>
          <a:solidFill>
            <a:srgbClr val="F7FFFE"/>
          </a:solidFill>
        </p:spPr>
        <p:txBody>
          <a:bodyPr>
            <a:normAutofit/>
          </a:bodyPr>
          <a:lstStyle/>
          <a:p>
            <a:r>
              <a:rPr lang="it-IT" sz="3600" b="1" dirty="0" smtClean="0">
                <a:solidFill>
                  <a:srgbClr val="002060"/>
                </a:solidFill>
                <a:latin typeface="Verdana" pitchFamily="34" charset="0"/>
                <a:ea typeface="Verdana" pitchFamily="34" charset="0"/>
                <a:cs typeface="Verdana" pitchFamily="34" charset="0"/>
              </a:rPr>
              <a:t>CONCORSI SCUOLA 2020</a:t>
            </a:r>
            <a:endParaRPr lang="it-IT" sz="2800" b="1" dirty="0" smtClean="0">
              <a:solidFill>
                <a:srgbClr val="FF0000"/>
              </a:solidFill>
              <a:latin typeface="Verdana" pitchFamily="34" charset="0"/>
              <a:ea typeface="Verdana" pitchFamily="34" charset="0"/>
              <a:cs typeface="Verdana" pitchFamily="34" charset="0"/>
            </a:endParaRPr>
          </a:p>
          <a:p>
            <a:r>
              <a:rPr lang="it-IT" sz="2800" b="1" dirty="0" smtClean="0">
                <a:solidFill>
                  <a:srgbClr val="FF0000"/>
                </a:solidFill>
                <a:latin typeface="Verdana" pitchFamily="34" charset="0"/>
                <a:ea typeface="Verdana" pitchFamily="34" charset="0"/>
                <a:cs typeface="Verdana" pitchFamily="34" charset="0"/>
              </a:rPr>
              <a:t>IL NOSTRO INCONTRO ODIERNO RIGUARDA IL:</a:t>
            </a:r>
            <a:endParaRPr lang="it-IT" sz="2400" b="1" i="1" dirty="0" smtClean="0">
              <a:solidFill>
                <a:srgbClr val="002060"/>
              </a:solidFill>
              <a:latin typeface="Verdana" pitchFamily="34" charset="0"/>
              <a:ea typeface="Verdana" pitchFamily="34" charset="0"/>
              <a:cs typeface="Verdana" pitchFamily="34" charset="0"/>
            </a:endParaRPr>
          </a:p>
          <a:p>
            <a:pPr marL="514350" indent="-514350"/>
            <a:r>
              <a:rPr lang="it-IT" sz="2400" b="1" i="1" dirty="0" smtClean="0">
                <a:solidFill>
                  <a:srgbClr val="002060"/>
                </a:solidFill>
                <a:latin typeface="Verdana" pitchFamily="34" charset="0"/>
                <a:ea typeface="Verdana" pitchFamily="34" charset="0"/>
                <a:cs typeface="Verdana" pitchFamily="34" charset="0"/>
              </a:rPr>
              <a:t>CONCORSO STRAORDINARIO SCUOLE SECONDARIE </a:t>
            </a:r>
          </a:p>
          <a:p>
            <a:pPr marL="514350" indent="-514350"/>
            <a:r>
              <a:rPr lang="it-IT" sz="2400" b="1" i="1" dirty="0" smtClean="0">
                <a:solidFill>
                  <a:srgbClr val="002060"/>
                </a:solidFill>
                <a:latin typeface="Verdana" pitchFamily="34" charset="0"/>
                <a:ea typeface="Verdana" pitchFamily="34" charset="0"/>
                <a:cs typeface="Verdana" pitchFamily="34" charset="0"/>
              </a:rPr>
              <a:t>PER ESAMI, AI FINI DEL CONSEGUIMENTO DELL’ABILITAZIONE</a:t>
            </a:r>
          </a:p>
          <a:p>
            <a:pPr marL="514350" indent="-514350"/>
            <a:r>
              <a:rPr lang="it-IT" sz="2400" b="1" i="1" cap="none" dirty="0" smtClean="0">
                <a:solidFill>
                  <a:srgbClr val="0070C0"/>
                </a:solidFill>
                <a:latin typeface="Verdana" pitchFamily="34" charset="0"/>
                <a:ea typeface="Verdana" pitchFamily="34" charset="0"/>
                <a:cs typeface="Verdana" pitchFamily="34" charset="0"/>
              </a:rPr>
              <a:t>domanda di partecipazione dal 28 maggio al 3 luglio 2020</a:t>
            </a:r>
          </a:p>
          <a:p>
            <a:pPr marL="514350" indent="-514350" algn="just">
              <a:buFont typeface="Wingdings"/>
              <a:buChar char="Ø"/>
            </a:pPr>
            <a:r>
              <a:rPr lang="it-IT" sz="2400" b="1" i="1" cap="none" dirty="0" smtClean="0">
                <a:solidFill>
                  <a:schemeClr val="accent2">
                    <a:lumMod val="50000"/>
                  </a:schemeClr>
                </a:solidFill>
                <a:latin typeface="Verdana" pitchFamily="34" charset="0"/>
                <a:ea typeface="Verdana" pitchFamily="34" charset="0"/>
                <a:cs typeface="Verdana" pitchFamily="34" charset="0"/>
              </a:rPr>
              <a:t>Presentazione domanda su ISTANZE ONLINE –Piattaforma Concorsi e Procedure Selettive del Ministero Istruzione-;</a:t>
            </a:r>
          </a:p>
          <a:p>
            <a:pPr marL="514350" indent="-514350" algn="just">
              <a:buFont typeface="Wingdings"/>
              <a:buChar char="Ø"/>
            </a:pPr>
            <a:r>
              <a:rPr lang="it-IT" sz="2400" b="1" i="1" cap="none" dirty="0" smtClean="0">
                <a:solidFill>
                  <a:schemeClr val="accent2">
                    <a:lumMod val="50000"/>
                  </a:schemeClr>
                </a:solidFill>
                <a:latin typeface="Verdana" pitchFamily="34" charset="0"/>
                <a:ea typeface="Verdana" pitchFamily="34" charset="0"/>
                <a:cs typeface="Verdana" pitchFamily="34" charset="0"/>
              </a:rPr>
              <a:t>Costo partecipazione Euro 15</a:t>
            </a: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7"/>
            <a:ext cx="12192000" cy="6008914"/>
          </a:xfrm>
          <a:solidFill>
            <a:srgbClr val="F7FFFE"/>
          </a:solidFill>
        </p:spPr>
        <p:txBody>
          <a:bodyPr>
            <a:normAutofit/>
          </a:bodyPr>
          <a:lstStyle/>
          <a:p>
            <a:r>
              <a:rPr lang="it-IT" sz="2000" b="1" dirty="0" smtClean="0">
                <a:solidFill>
                  <a:srgbClr val="002060"/>
                </a:solidFill>
                <a:latin typeface="Verdana" pitchFamily="34" charset="0"/>
                <a:ea typeface="Verdana" pitchFamily="34" charset="0"/>
                <a:cs typeface="Verdana" pitchFamily="34" charset="0"/>
              </a:rPr>
              <a:t>CONCORSO STRAORDINARIO SCUOLE SECONDARIE</a:t>
            </a:r>
          </a:p>
          <a:p>
            <a:r>
              <a:rPr lang="it-IT" sz="1600" b="1" dirty="0" smtClean="0">
                <a:solidFill>
                  <a:srgbClr val="FF0000"/>
                </a:solidFill>
                <a:latin typeface="Verdana" pitchFamily="34" charset="0"/>
                <a:ea typeface="Verdana" pitchFamily="34" charset="0"/>
                <a:cs typeface="Verdana" pitchFamily="34" charset="0"/>
              </a:rPr>
              <a:t>Il concorso e’ stato indetto su base regionale ED E’ FINALIZZATO</a:t>
            </a:r>
          </a:p>
          <a:p>
            <a:r>
              <a:rPr lang="it-IT" sz="1600" b="1" dirty="0" smtClean="0">
                <a:solidFill>
                  <a:srgbClr val="FF0000"/>
                </a:solidFill>
                <a:latin typeface="Verdana" pitchFamily="34" charset="0"/>
                <a:ea typeface="Verdana" pitchFamily="34" charset="0"/>
                <a:cs typeface="Verdana" pitchFamily="34" charset="0"/>
              </a:rPr>
              <a:t>AL CONSEGUIMENTO </a:t>
            </a:r>
            <a:r>
              <a:rPr lang="it-IT" sz="1600" b="1" dirty="0" smtClean="0">
                <a:solidFill>
                  <a:srgbClr val="00B050"/>
                </a:solidFill>
                <a:latin typeface="Verdana" pitchFamily="34" charset="0"/>
                <a:ea typeface="Verdana" pitchFamily="34" charset="0"/>
                <a:cs typeface="Verdana" pitchFamily="34" charset="0"/>
              </a:rPr>
              <a:t>DELLA SOLA ABILITAZIONE PER POSTI CURRICULARI </a:t>
            </a:r>
          </a:p>
          <a:p>
            <a:r>
              <a:rPr lang="it-IT" sz="1600" b="1" dirty="0" smtClean="0">
                <a:solidFill>
                  <a:srgbClr val="00B050"/>
                </a:solidFill>
                <a:latin typeface="Verdana" pitchFamily="34" charset="0"/>
                <a:ea typeface="Verdana" pitchFamily="34" charset="0"/>
                <a:cs typeface="Verdana" pitchFamily="34" charset="0"/>
              </a:rPr>
              <a:t>NELLA SCUOLA SECONDARIA SIA </a:t>
            </a:r>
            <a:r>
              <a:rPr lang="it-IT" sz="1600" b="1" dirty="0" err="1" smtClean="0">
                <a:solidFill>
                  <a:srgbClr val="00B050"/>
                </a:solidFill>
                <a:latin typeface="Verdana" pitchFamily="34" charset="0"/>
                <a:ea typeface="Verdana" pitchFamily="34" charset="0"/>
                <a:cs typeface="Verdana" pitchFamily="34" charset="0"/>
              </a:rPr>
              <a:t>DI</a:t>
            </a:r>
            <a:r>
              <a:rPr lang="it-IT" sz="1600" b="1" dirty="0" smtClean="0">
                <a:solidFill>
                  <a:srgbClr val="00B050"/>
                </a:solidFill>
                <a:latin typeface="Verdana" pitchFamily="34" charset="0"/>
                <a:ea typeface="Verdana" pitchFamily="34" charset="0"/>
                <a:cs typeface="Verdana" pitchFamily="34" charset="0"/>
              </a:rPr>
              <a:t> PRIMO CHE </a:t>
            </a:r>
            <a:r>
              <a:rPr lang="it-IT" sz="1600" b="1" dirty="0" err="1" smtClean="0">
                <a:solidFill>
                  <a:srgbClr val="00B050"/>
                </a:solidFill>
                <a:latin typeface="Verdana" pitchFamily="34" charset="0"/>
                <a:ea typeface="Verdana" pitchFamily="34" charset="0"/>
                <a:cs typeface="Verdana" pitchFamily="34" charset="0"/>
              </a:rPr>
              <a:t>DI</a:t>
            </a:r>
            <a:r>
              <a:rPr lang="it-IT" sz="1600" b="1" dirty="0" smtClean="0">
                <a:solidFill>
                  <a:srgbClr val="00B050"/>
                </a:solidFill>
                <a:latin typeface="Verdana" pitchFamily="34" charset="0"/>
                <a:ea typeface="Verdana" pitchFamily="34" charset="0"/>
                <a:cs typeface="Verdana" pitchFamily="34" charset="0"/>
              </a:rPr>
              <a:t> SECONDO GRADO</a:t>
            </a:r>
          </a:p>
          <a:p>
            <a:pPr marL="342900" indent="-342900" algn="just"/>
            <a:endParaRPr lang="it-IT" sz="1600" b="1" dirty="0" smtClean="0">
              <a:solidFill>
                <a:srgbClr val="0070C0"/>
              </a:solidFill>
              <a:latin typeface="Verdana" pitchFamily="34" charset="0"/>
              <a:ea typeface="Verdana" pitchFamily="34" charset="0"/>
              <a:cs typeface="Verdana" pitchFamily="34" charset="0"/>
            </a:endParaRPr>
          </a:p>
          <a:p>
            <a:pPr marL="342900" indent="-342900" algn="just">
              <a:buFont typeface="Wingdings"/>
              <a:buChar char="Ø"/>
            </a:pPr>
            <a:r>
              <a:rPr lang="it-IT" sz="1600" b="1" dirty="0" smtClean="0">
                <a:solidFill>
                  <a:srgbClr val="0070C0"/>
                </a:solidFill>
                <a:latin typeface="Verdana" pitchFamily="34" charset="0"/>
                <a:ea typeface="Verdana" pitchFamily="34" charset="0"/>
                <a:cs typeface="Verdana" pitchFamily="34" charset="0"/>
              </a:rPr>
              <a:t>IL CONCORSO RIGUARDA TUTTE LE CLASSI </a:t>
            </a:r>
            <a:r>
              <a:rPr lang="it-IT" sz="1600" b="1" dirty="0" err="1" smtClean="0">
                <a:solidFill>
                  <a:srgbClr val="0070C0"/>
                </a:solidFill>
                <a:latin typeface="Verdana" pitchFamily="34" charset="0"/>
                <a:ea typeface="Verdana" pitchFamily="34" charset="0"/>
                <a:cs typeface="Verdana" pitchFamily="34" charset="0"/>
              </a:rPr>
              <a:t>DI</a:t>
            </a:r>
            <a:r>
              <a:rPr lang="it-IT" sz="1600" b="1" dirty="0" smtClean="0">
                <a:solidFill>
                  <a:srgbClr val="0070C0"/>
                </a:solidFill>
                <a:latin typeface="Verdana" pitchFamily="34" charset="0"/>
                <a:ea typeface="Verdana" pitchFamily="34" charset="0"/>
                <a:cs typeface="Verdana" pitchFamily="34" charset="0"/>
              </a:rPr>
              <a:t> CONCORSO- CON </a:t>
            </a:r>
            <a:r>
              <a:rPr lang="it-IT" sz="1600" b="1" dirty="0" smtClean="0">
                <a:solidFill>
                  <a:srgbClr val="002060"/>
                </a:solidFill>
                <a:latin typeface="Verdana" pitchFamily="34" charset="0"/>
                <a:ea typeface="Verdana" pitchFamily="34" charset="0"/>
                <a:cs typeface="Verdana" pitchFamily="34" charset="0"/>
              </a:rPr>
              <a:t>ESCLUSIONE</a:t>
            </a:r>
            <a:r>
              <a:rPr lang="it-IT" sz="1600" b="1" dirty="0" smtClean="0">
                <a:solidFill>
                  <a:srgbClr val="0070C0"/>
                </a:solidFill>
                <a:latin typeface="Verdana" pitchFamily="34" charset="0"/>
                <a:ea typeface="Verdana" pitchFamily="34" charset="0"/>
                <a:cs typeface="Verdana" pitchFamily="34" charset="0"/>
              </a:rPr>
              <a:t> </a:t>
            </a:r>
            <a:r>
              <a:rPr lang="it-IT" sz="1600" b="1" dirty="0" err="1" smtClean="0">
                <a:solidFill>
                  <a:srgbClr val="0070C0"/>
                </a:solidFill>
                <a:latin typeface="Verdana" pitchFamily="34" charset="0"/>
                <a:ea typeface="Verdana" pitchFamily="34" charset="0"/>
                <a:cs typeface="Verdana" pitchFamily="34" charset="0"/>
              </a:rPr>
              <a:t>DI</a:t>
            </a:r>
            <a:r>
              <a:rPr lang="it-IT" sz="1600" b="1" dirty="0" smtClean="0">
                <a:solidFill>
                  <a:srgbClr val="0070C0"/>
                </a:solidFill>
                <a:latin typeface="Verdana" pitchFamily="34" charset="0"/>
                <a:ea typeface="Verdana" pitchFamily="34" charset="0"/>
                <a:cs typeface="Verdana" pitchFamily="34" charset="0"/>
              </a:rPr>
              <a:t> QUELLE CHE NON SONO PIU’ PREVISTE DALL’ORDINAMENTO ( CIOE</a:t>
            </a:r>
            <a:r>
              <a:rPr lang="it-IT" sz="1600" b="1" dirty="0" smtClean="0">
                <a:solidFill>
                  <a:srgbClr val="002060"/>
                </a:solidFill>
                <a:latin typeface="Verdana" pitchFamily="34" charset="0"/>
                <a:ea typeface="Verdana" pitchFamily="34" charset="0"/>
                <a:cs typeface="Verdana" pitchFamily="34" charset="0"/>
              </a:rPr>
              <a:t>’: </a:t>
            </a:r>
            <a:r>
              <a:rPr lang="it-IT" sz="1600" b="1" dirty="0" smtClean="0">
                <a:solidFill>
                  <a:srgbClr val="FF0000"/>
                </a:solidFill>
                <a:latin typeface="Verdana" pitchFamily="34" charset="0"/>
                <a:ea typeface="Verdana" pitchFamily="34" charset="0"/>
                <a:cs typeface="Verdana" pitchFamily="34" charset="0"/>
              </a:rPr>
              <a:t>A029-A066-B01-B029-B030-B031-B032-B033);</a:t>
            </a:r>
          </a:p>
          <a:p>
            <a:pPr marL="342900" indent="-342900" algn="just">
              <a:buFont typeface="Wingdings"/>
              <a:buChar char="Ø"/>
            </a:pPr>
            <a:r>
              <a:rPr lang="it-IT" sz="1600" b="1" dirty="0" smtClean="0">
                <a:solidFill>
                  <a:srgbClr val="C00000"/>
                </a:solidFill>
                <a:latin typeface="Verdana" pitchFamily="34" charset="0"/>
                <a:ea typeface="Verdana" pitchFamily="34" charset="0"/>
                <a:cs typeface="Verdana" pitchFamily="34" charset="0"/>
              </a:rPr>
              <a:t>PROCEDURA CONCORSUALE SOLO PER ESAMI;</a:t>
            </a:r>
          </a:p>
          <a:p>
            <a:pPr marL="342900" indent="-342900" algn="just">
              <a:buFont typeface="Wingdings"/>
              <a:buChar char="Ø"/>
            </a:pPr>
            <a:r>
              <a:rPr lang="it-IT" sz="1600" b="1" dirty="0" smtClean="0">
                <a:solidFill>
                  <a:srgbClr val="002060"/>
                </a:solidFill>
                <a:latin typeface="Verdana" pitchFamily="34" charset="0"/>
                <a:ea typeface="Verdana" pitchFamily="34" charset="0"/>
                <a:cs typeface="Verdana" pitchFamily="34" charset="0"/>
              </a:rPr>
              <a:t>FINALIZZATA AL SOLO CONSEGUIMENTO DELLA ABILITAZIONE NELLE CLASSI </a:t>
            </a:r>
            <a:r>
              <a:rPr lang="it-IT" sz="1600" b="1" dirty="0" err="1" smtClean="0">
                <a:solidFill>
                  <a:srgbClr val="002060"/>
                </a:solidFill>
                <a:latin typeface="Verdana" pitchFamily="34" charset="0"/>
                <a:ea typeface="Verdana" pitchFamily="34" charset="0"/>
                <a:cs typeface="Verdana" pitchFamily="34" charset="0"/>
              </a:rPr>
              <a:t>DI</a:t>
            </a:r>
            <a:r>
              <a:rPr lang="it-IT" sz="1600" b="1" dirty="0" smtClean="0">
                <a:solidFill>
                  <a:srgbClr val="002060"/>
                </a:solidFill>
                <a:latin typeface="Verdana" pitchFamily="34" charset="0"/>
                <a:ea typeface="Verdana" pitchFamily="34" charset="0"/>
                <a:cs typeface="Verdana" pitchFamily="34" charset="0"/>
              </a:rPr>
              <a:t> CONCORSO DELLA SCUOLA SECONDARIA </a:t>
            </a:r>
            <a:r>
              <a:rPr lang="it-IT" sz="1600" b="1" dirty="0" err="1" smtClean="0">
                <a:solidFill>
                  <a:srgbClr val="002060"/>
                </a:solidFill>
                <a:latin typeface="Verdana" pitchFamily="34" charset="0"/>
                <a:ea typeface="Verdana" pitchFamily="34" charset="0"/>
                <a:cs typeface="Verdana" pitchFamily="34" charset="0"/>
              </a:rPr>
              <a:t>DI</a:t>
            </a:r>
            <a:r>
              <a:rPr lang="it-IT" sz="1600" b="1" dirty="0" smtClean="0">
                <a:solidFill>
                  <a:srgbClr val="002060"/>
                </a:solidFill>
                <a:latin typeface="Verdana" pitchFamily="34" charset="0"/>
                <a:ea typeface="Verdana" pitchFamily="34" charset="0"/>
                <a:cs typeface="Verdana" pitchFamily="34" charset="0"/>
              </a:rPr>
              <a:t> PRIMO O SECONDO GRADO</a:t>
            </a: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7"/>
            <a:ext cx="12192000" cy="6008914"/>
          </a:xfrm>
          <a:solidFill>
            <a:srgbClr val="F7FFFE"/>
          </a:solidFill>
        </p:spPr>
        <p:txBody>
          <a:bodyPr>
            <a:normAutofit fontScale="92500" lnSpcReduction="20000"/>
          </a:bodyPr>
          <a:lstStyle/>
          <a:p>
            <a:pPr>
              <a:lnSpc>
                <a:spcPct val="100000"/>
              </a:lnSpc>
              <a:spcBef>
                <a:spcPts val="0"/>
              </a:spcBef>
            </a:pPr>
            <a:r>
              <a:rPr lang="it-IT" sz="2000" b="1" dirty="0" smtClean="0">
                <a:solidFill>
                  <a:srgbClr val="002060"/>
                </a:solidFill>
                <a:latin typeface="Verdana" pitchFamily="34" charset="0"/>
                <a:ea typeface="Verdana" pitchFamily="34" charset="0"/>
                <a:cs typeface="Verdana" pitchFamily="34" charset="0"/>
              </a:rPr>
              <a:t>CONCORSO STRAORDINARIO SCUOLE SECONDARIE</a:t>
            </a:r>
          </a:p>
          <a:p>
            <a:pPr>
              <a:lnSpc>
                <a:spcPct val="100000"/>
              </a:lnSpc>
              <a:spcBef>
                <a:spcPts val="0"/>
              </a:spcBef>
            </a:pPr>
            <a:endParaRPr lang="it-IT" sz="2000" b="1" dirty="0" smtClean="0">
              <a:solidFill>
                <a:srgbClr val="0070C0"/>
              </a:solidFill>
              <a:latin typeface="Verdana" pitchFamily="34" charset="0"/>
              <a:ea typeface="Verdana" pitchFamily="34" charset="0"/>
              <a:cs typeface="Verdana" pitchFamily="34" charset="0"/>
            </a:endParaRPr>
          </a:p>
          <a:p>
            <a:pPr>
              <a:lnSpc>
                <a:spcPct val="100000"/>
              </a:lnSpc>
              <a:spcBef>
                <a:spcPts val="0"/>
              </a:spcBef>
            </a:pPr>
            <a:r>
              <a:rPr lang="it-IT" sz="2300" b="1" dirty="0" smtClean="0">
                <a:solidFill>
                  <a:srgbClr val="00B050"/>
                </a:solidFill>
                <a:latin typeface="Verdana" pitchFamily="34" charset="0"/>
                <a:ea typeface="Verdana" pitchFamily="34" charset="0"/>
                <a:cs typeface="Verdana" pitchFamily="34" charset="0"/>
              </a:rPr>
              <a:t>REQUISITI PER ACCEDERE AL CONCORSO</a:t>
            </a:r>
          </a:p>
          <a:p>
            <a:pPr marL="457200" indent="-457200" algn="just"/>
            <a:r>
              <a:rPr lang="it-IT" sz="2000" b="1" cap="none" dirty="0" smtClean="0">
                <a:solidFill>
                  <a:srgbClr val="0070C0"/>
                </a:solidFill>
                <a:latin typeface="Verdana" pitchFamily="34" charset="0"/>
                <a:ea typeface="Verdana" pitchFamily="34" charset="0"/>
                <a:cs typeface="Verdana" pitchFamily="34" charset="0"/>
              </a:rPr>
              <a:t>A) </a:t>
            </a:r>
            <a:r>
              <a:rPr lang="it-IT" sz="1400" b="1" cap="none" dirty="0" smtClean="0">
                <a:solidFill>
                  <a:srgbClr val="0070C0"/>
                </a:solidFill>
                <a:latin typeface="Verdana" pitchFamily="34" charset="0"/>
                <a:ea typeface="Verdana" pitchFamily="34" charset="0"/>
                <a:cs typeface="Verdana" pitchFamily="34" charset="0"/>
              </a:rPr>
              <a:t>TRE ANNI </a:t>
            </a:r>
            <a:r>
              <a:rPr lang="it-IT" sz="1400" b="1" cap="none" dirty="0" err="1" smtClean="0">
                <a:solidFill>
                  <a:srgbClr val="0070C0"/>
                </a:solidFill>
                <a:latin typeface="Verdana" pitchFamily="34" charset="0"/>
                <a:ea typeface="Verdana" pitchFamily="34" charset="0"/>
                <a:cs typeface="Verdana" pitchFamily="34" charset="0"/>
              </a:rPr>
              <a:t>DI</a:t>
            </a:r>
            <a:r>
              <a:rPr lang="it-IT" sz="1400" b="1" cap="none" dirty="0" smtClean="0">
                <a:solidFill>
                  <a:srgbClr val="0070C0"/>
                </a:solidFill>
                <a:latin typeface="Verdana" pitchFamily="34" charset="0"/>
                <a:ea typeface="Verdana" pitchFamily="34" charset="0"/>
                <a:cs typeface="Verdana" pitchFamily="34" charset="0"/>
              </a:rPr>
              <a:t> SERVIZIO (anche non consecutivi) </a:t>
            </a:r>
            <a:r>
              <a:rPr lang="it-IT" sz="1400" b="1" cap="none" dirty="0" smtClean="0">
                <a:solidFill>
                  <a:srgbClr val="FF0000"/>
                </a:solidFill>
                <a:latin typeface="Verdana" pitchFamily="34" charset="0"/>
                <a:ea typeface="Verdana" pitchFamily="34" charset="0"/>
                <a:cs typeface="Verdana" pitchFamily="34" charset="0"/>
              </a:rPr>
              <a:t>SU POSTI COMUNI O </a:t>
            </a:r>
            <a:r>
              <a:rPr lang="it-IT" sz="1400" b="1" cap="none" dirty="0" err="1" smtClean="0">
                <a:solidFill>
                  <a:srgbClr val="FF0000"/>
                </a:solidFill>
                <a:latin typeface="Verdana" pitchFamily="34" charset="0"/>
                <a:ea typeface="Verdana" pitchFamily="34" charset="0"/>
                <a:cs typeface="Verdana" pitchFamily="34" charset="0"/>
              </a:rPr>
              <a:t>DI</a:t>
            </a:r>
            <a:r>
              <a:rPr lang="it-IT" sz="1400" b="1" cap="none" dirty="0" smtClean="0">
                <a:solidFill>
                  <a:srgbClr val="FF0000"/>
                </a:solidFill>
                <a:latin typeface="Verdana" pitchFamily="34" charset="0"/>
                <a:ea typeface="Verdana" pitchFamily="34" charset="0"/>
                <a:cs typeface="Verdana" pitchFamily="34" charset="0"/>
              </a:rPr>
              <a:t> SOSTEGNO;</a:t>
            </a:r>
          </a:p>
          <a:p>
            <a:pPr marL="457200" indent="-457200" algn="just"/>
            <a:r>
              <a:rPr lang="it-IT" sz="1400" b="1" cap="none" dirty="0" smtClean="0">
                <a:solidFill>
                  <a:srgbClr val="0070C0"/>
                </a:solidFill>
                <a:latin typeface="Verdana" pitchFamily="34" charset="0"/>
                <a:ea typeface="Verdana" pitchFamily="34" charset="0"/>
                <a:cs typeface="Verdana" pitchFamily="34" charset="0"/>
              </a:rPr>
              <a:t>B)</a:t>
            </a:r>
            <a:r>
              <a:rPr lang="it-IT" sz="1400" b="1" cap="none" dirty="0" smtClean="0">
                <a:solidFill>
                  <a:srgbClr val="FF0000"/>
                </a:solidFill>
                <a:latin typeface="Verdana" pitchFamily="34" charset="0"/>
                <a:ea typeface="Verdana" pitchFamily="34" charset="0"/>
                <a:cs typeface="Verdana" pitchFamily="34" charset="0"/>
              </a:rPr>
              <a:t> </a:t>
            </a:r>
            <a:r>
              <a:rPr lang="it-IT" sz="1400" b="1" cap="none" dirty="0" smtClean="0">
                <a:solidFill>
                  <a:srgbClr val="0070C0"/>
                </a:solidFill>
                <a:latin typeface="Verdana" pitchFamily="34" charset="0"/>
                <a:ea typeface="Verdana" pitchFamily="34" charset="0"/>
                <a:cs typeface="Verdana" pitchFamily="34" charset="0"/>
              </a:rPr>
              <a:t>IL SERVIZIO DEVE ESSERE STATO SVOLTO </a:t>
            </a:r>
            <a:r>
              <a:rPr lang="it-IT" sz="1400" b="1" cap="none" dirty="0" smtClean="0">
                <a:solidFill>
                  <a:srgbClr val="C00000"/>
                </a:solidFill>
                <a:latin typeface="Verdana" pitchFamily="34" charset="0"/>
                <a:ea typeface="Verdana" pitchFamily="34" charset="0"/>
                <a:cs typeface="Verdana" pitchFamily="34" charset="0"/>
              </a:rPr>
              <a:t>TRA L’A.S. 2008/2009 E L’A.S. 2019/2020, PUO’ ESSERE STATO PRESTATO </a:t>
            </a:r>
            <a:r>
              <a:rPr lang="it-IT" sz="1400" b="1" cap="none" dirty="0" smtClean="0">
                <a:solidFill>
                  <a:srgbClr val="C00000"/>
                </a:solidFill>
                <a:latin typeface="Verdana" pitchFamily="34" charset="0"/>
                <a:ea typeface="Verdana" pitchFamily="34" charset="0"/>
                <a:cs typeface="Verdana" pitchFamily="34" charset="0"/>
              </a:rPr>
              <a:t>SIA SU </a:t>
            </a:r>
            <a:r>
              <a:rPr lang="it-IT" sz="1400" b="1" cap="none" dirty="0" smtClean="0">
                <a:solidFill>
                  <a:srgbClr val="C00000"/>
                </a:solidFill>
                <a:latin typeface="Verdana" pitchFamily="34" charset="0"/>
                <a:ea typeface="Verdana" pitchFamily="34" charset="0"/>
                <a:cs typeface="Verdana" pitchFamily="34" charset="0"/>
              </a:rPr>
              <a:t>POSTO COMUNE </a:t>
            </a:r>
            <a:r>
              <a:rPr lang="it-IT" sz="1400" b="1" cap="none" dirty="0" smtClean="0">
                <a:solidFill>
                  <a:srgbClr val="C00000"/>
                </a:solidFill>
                <a:latin typeface="Verdana" pitchFamily="34" charset="0"/>
                <a:ea typeface="Verdana" pitchFamily="34" charset="0"/>
                <a:cs typeface="Verdana" pitchFamily="34" charset="0"/>
              </a:rPr>
              <a:t>CHE </a:t>
            </a:r>
            <a:r>
              <a:rPr lang="it-IT" sz="1400" b="1" cap="none" dirty="0" smtClean="0">
                <a:solidFill>
                  <a:srgbClr val="C00000"/>
                </a:solidFill>
                <a:latin typeface="Verdana" pitchFamily="34" charset="0"/>
                <a:ea typeface="Verdana" pitchFamily="34" charset="0"/>
                <a:cs typeface="Verdana" pitchFamily="34" charset="0"/>
              </a:rPr>
              <a:t>DI SOSTEGNO</a:t>
            </a:r>
          </a:p>
          <a:p>
            <a:pPr marL="457200" indent="-457200" algn="just"/>
            <a:r>
              <a:rPr lang="it-IT" sz="1400" b="1" cap="none" dirty="0" smtClean="0">
                <a:solidFill>
                  <a:srgbClr val="0070C0"/>
                </a:solidFill>
                <a:latin typeface="Verdana" pitchFamily="34" charset="0"/>
                <a:ea typeface="Verdana" pitchFamily="34" charset="0"/>
                <a:cs typeface="Verdana" pitchFamily="34" charset="0"/>
              </a:rPr>
              <a:t>C)  </a:t>
            </a:r>
            <a:r>
              <a:rPr lang="it-IT" sz="1400" b="1" cap="none" dirty="0" smtClean="0">
                <a:solidFill>
                  <a:srgbClr val="FF0000"/>
                </a:solidFill>
                <a:latin typeface="Verdana" pitchFamily="34" charset="0"/>
                <a:ea typeface="Verdana" pitchFamily="34" charset="0"/>
                <a:cs typeface="Verdana" pitchFamily="34" charset="0"/>
              </a:rPr>
              <a:t>ALMENO 1 </a:t>
            </a:r>
            <a:r>
              <a:rPr lang="it-IT" sz="1400" b="1" cap="none" dirty="0" smtClean="0">
                <a:solidFill>
                  <a:srgbClr val="FF0000"/>
                </a:solidFill>
                <a:latin typeface="Verdana" pitchFamily="34" charset="0"/>
                <a:ea typeface="Verdana" pitchFamily="34" charset="0"/>
                <a:cs typeface="Verdana" pitchFamily="34" charset="0"/>
              </a:rPr>
              <a:t>ANNO, PERO’, </a:t>
            </a:r>
            <a:r>
              <a:rPr lang="it-IT" sz="1400" b="1" cap="none" dirty="0" smtClean="0">
                <a:solidFill>
                  <a:srgbClr val="FF0000"/>
                </a:solidFill>
                <a:latin typeface="Verdana" pitchFamily="34" charset="0"/>
                <a:ea typeface="Verdana" pitchFamily="34" charset="0"/>
                <a:cs typeface="Verdana" pitchFamily="34" charset="0"/>
              </a:rPr>
              <a:t>DEVE ESSERE STATO SVOLTO NELLA CLASSE DI CONCORSO PER LA QUALE SI CHIEDE DI PARTECIPARE. </a:t>
            </a:r>
            <a:r>
              <a:rPr lang="it-IT" sz="1400" b="1" cap="none" dirty="0" smtClean="0">
                <a:solidFill>
                  <a:srgbClr val="0070C0"/>
                </a:solidFill>
                <a:latin typeface="Verdana" pitchFamily="34" charset="0"/>
                <a:ea typeface="Verdana" pitchFamily="34" charset="0"/>
                <a:cs typeface="Verdana" pitchFamily="34" charset="0"/>
              </a:rPr>
              <a:t>VALIDO ANCHE IL SERVIZIO SU POSTO DI SOSTEGNO SENZA TITOLO DI SPECIALIZZAZIONE </a:t>
            </a:r>
            <a:r>
              <a:rPr lang="it-IT" sz="1400" b="1" cap="none" dirty="0" smtClean="0">
                <a:solidFill>
                  <a:srgbClr val="0070C0"/>
                </a:solidFill>
                <a:latin typeface="Verdana" pitchFamily="34" charset="0"/>
                <a:ea typeface="Verdana" pitchFamily="34" charset="0"/>
                <a:cs typeface="Verdana" pitchFamily="34" charset="0"/>
              </a:rPr>
              <a:t>(</a:t>
            </a:r>
            <a:r>
              <a:rPr lang="it-IT" sz="1400" b="1" cap="none" dirty="0" smtClean="0">
                <a:solidFill>
                  <a:srgbClr val="C00000"/>
                </a:solidFill>
                <a:latin typeface="Verdana" pitchFamily="34" charset="0"/>
                <a:ea typeface="Verdana" pitchFamily="34" charset="0"/>
                <a:cs typeface="Verdana" pitchFamily="34" charset="0"/>
              </a:rPr>
              <a:t>ATTENZIONE: </a:t>
            </a:r>
            <a:r>
              <a:rPr lang="it-IT" sz="1400" b="1" cap="none" dirty="0" smtClean="0">
                <a:solidFill>
                  <a:srgbClr val="00B050"/>
                </a:solidFill>
                <a:latin typeface="Verdana" pitchFamily="34" charset="0"/>
                <a:ea typeface="Verdana" pitchFamily="34" charset="0"/>
                <a:cs typeface="Verdana" pitchFamily="34" charset="0"/>
              </a:rPr>
              <a:t>FERMO </a:t>
            </a:r>
            <a:r>
              <a:rPr lang="it-IT" sz="1400" b="1" cap="none" dirty="0" smtClean="0">
                <a:solidFill>
                  <a:srgbClr val="00B050"/>
                </a:solidFill>
                <a:latin typeface="Verdana" pitchFamily="34" charset="0"/>
                <a:ea typeface="Verdana" pitchFamily="34" charset="0"/>
                <a:cs typeface="Verdana" pitchFamily="34" charset="0"/>
              </a:rPr>
              <a:t>RESTANDO L’ANNO SPECIFICO DI SERVIZIO SU POSTO CURRICULARE).</a:t>
            </a:r>
          </a:p>
          <a:p>
            <a:pPr marL="457200" indent="-457200" algn="l"/>
            <a:r>
              <a:rPr lang="it-IT" sz="1400" b="1" cap="none" dirty="0" smtClean="0">
                <a:solidFill>
                  <a:srgbClr val="0070C0"/>
                </a:solidFill>
                <a:latin typeface="Verdana" pitchFamily="34" charset="0"/>
                <a:ea typeface="Verdana" pitchFamily="34" charset="0"/>
                <a:cs typeface="Verdana" pitchFamily="34" charset="0"/>
              </a:rPr>
              <a:t>D) POSSESSO DEL TITOLO DI STUDIO DI ACCESSO PER LA CLASSE DI CONCORSO PER LA QUALE SI CHIEDE DI </a:t>
            </a:r>
            <a:r>
              <a:rPr lang="it-IT" sz="1400" b="1" cap="none" dirty="0" smtClean="0">
                <a:solidFill>
                  <a:srgbClr val="0070C0"/>
                </a:solidFill>
                <a:latin typeface="Verdana" pitchFamily="34" charset="0"/>
                <a:ea typeface="Verdana" pitchFamily="34" charset="0"/>
                <a:cs typeface="Verdana" pitchFamily="34" charset="0"/>
              </a:rPr>
              <a:t>PARTECIPARE (</a:t>
            </a:r>
            <a:r>
              <a:rPr lang="it-IT" sz="1400" b="1" dirty="0">
                <a:solidFill>
                  <a:srgbClr val="0070C0"/>
                </a:solidFill>
                <a:latin typeface="Verdana" panose="020B0604030504040204" pitchFamily="34" charset="0"/>
                <a:ea typeface="Verdana" panose="020B0604030504040204" pitchFamily="34" charset="0"/>
              </a:rPr>
              <a:t>CONTROLLARE CON TABELLA DI ACCESSO DI CUI </a:t>
            </a:r>
            <a:r>
              <a:rPr lang="it-IT" sz="1400" b="1" dirty="0">
                <a:solidFill>
                  <a:srgbClr val="0070C0"/>
                </a:solidFill>
                <a:latin typeface="Verdana" panose="020B0604030504040204" pitchFamily="34" charset="0"/>
                <a:ea typeface="Verdana" panose="020B0604030504040204" pitchFamily="34" charset="0"/>
              </a:rPr>
              <a:t>- </a:t>
            </a:r>
            <a:r>
              <a:rPr lang="it-IT" sz="1400" b="1" dirty="0">
                <a:solidFill>
                  <a:srgbClr val="0070C0"/>
                </a:solidFill>
                <a:latin typeface="Verdana" panose="020B0604030504040204" pitchFamily="34" charset="0"/>
                <a:ea typeface="Verdana" panose="020B0604030504040204" pitchFamily="34" charset="0"/>
              </a:rPr>
              <a:t>D.M.259/2017 e </a:t>
            </a:r>
            <a:r>
              <a:rPr lang="it-IT" sz="1400" b="1" dirty="0">
                <a:solidFill>
                  <a:srgbClr val="0070C0"/>
                </a:solidFill>
                <a:latin typeface="Verdana" panose="020B0604030504040204" pitchFamily="34" charset="0"/>
                <a:ea typeface="Verdana" panose="020B0604030504040204" pitchFamily="34" charset="0"/>
              </a:rPr>
              <a:t>relative </a:t>
            </a:r>
            <a:r>
              <a:rPr lang="it-IT" sz="1400" b="1" dirty="0">
                <a:solidFill>
                  <a:srgbClr val="0070C0"/>
                </a:solidFill>
                <a:latin typeface="Verdana" panose="020B0604030504040204" pitchFamily="34" charset="0"/>
                <a:ea typeface="Verdana" panose="020B0604030504040204" pitchFamily="34" charset="0"/>
              </a:rPr>
              <a:t>tabelle (Decreto </a:t>
            </a:r>
            <a:r>
              <a:rPr lang="it-IT" sz="1400" b="1" dirty="0">
                <a:solidFill>
                  <a:srgbClr val="0070C0"/>
                </a:solidFill>
                <a:latin typeface="Verdana" panose="020B0604030504040204" pitchFamily="34" charset="0"/>
                <a:ea typeface="Verdana" panose="020B0604030504040204" pitchFamily="34" charset="0"/>
              </a:rPr>
              <a:t>correttivo e integrativo del DPR 19/16) </a:t>
            </a:r>
            <a:r>
              <a:rPr lang="it-IT" sz="1400" b="1" dirty="0" smtClean="0">
                <a:solidFill>
                  <a:srgbClr val="0070C0"/>
                </a:solidFill>
                <a:latin typeface="Verdana" panose="020B0604030504040204" pitchFamily="34" charset="0"/>
                <a:ea typeface="Verdana" panose="020B0604030504040204" pitchFamily="34" charset="0"/>
              </a:rPr>
              <a:t> Nuovo </a:t>
            </a:r>
            <a:r>
              <a:rPr lang="it-IT" sz="1400" b="1" dirty="0">
                <a:solidFill>
                  <a:srgbClr val="0070C0"/>
                </a:solidFill>
                <a:latin typeface="Verdana" panose="020B0604030504040204" pitchFamily="34" charset="0"/>
                <a:ea typeface="Verdana" panose="020B0604030504040204" pitchFamily="34" charset="0"/>
              </a:rPr>
              <a:t>regolamento delle classi di concorso)</a:t>
            </a:r>
            <a:endParaRPr lang="it-IT" sz="1400" b="1" dirty="0">
              <a:solidFill>
                <a:srgbClr val="0070C0"/>
              </a:solidFill>
              <a:latin typeface="Verdana" panose="020B0604030504040204" pitchFamily="34" charset="0"/>
              <a:ea typeface="Verdana" panose="020B0604030504040204" pitchFamily="34" charset="0"/>
            </a:endParaRPr>
          </a:p>
          <a:p>
            <a:pPr marL="457200" indent="-457200" algn="just"/>
            <a:r>
              <a:rPr lang="it-IT" sz="1400" b="1" cap="none" dirty="0" smtClean="0">
                <a:solidFill>
                  <a:srgbClr val="0070C0"/>
                </a:solidFill>
                <a:latin typeface="Verdana" pitchFamily="34" charset="0"/>
                <a:ea typeface="Verdana" pitchFamily="34" charset="0"/>
                <a:cs typeface="Verdana" pitchFamily="34" charset="0"/>
              </a:rPr>
              <a:t>E) </a:t>
            </a:r>
            <a:r>
              <a:rPr lang="it-IT" sz="1400" b="1" cap="none" dirty="0" smtClean="0">
                <a:solidFill>
                  <a:srgbClr val="C00000"/>
                </a:solidFill>
                <a:latin typeface="Verdana" pitchFamily="34" charset="0"/>
                <a:ea typeface="Verdana" pitchFamily="34" charset="0"/>
                <a:cs typeface="Verdana" pitchFamily="34" charset="0"/>
              </a:rPr>
              <a:t>I DOCENTI </a:t>
            </a:r>
            <a:r>
              <a:rPr lang="it-IT" sz="1400" b="1" cap="none" dirty="0" err="1" smtClean="0">
                <a:solidFill>
                  <a:srgbClr val="C00000"/>
                </a:solidFill>
                <a:latin typeface="Verdana" pitchFamily="34" charset="0"/>
                <a:ea typeface="Verdana" pitchFamily="34" charset="0"/>
                <a:cs typeface="Verdana" pitchFamily="34" charset="0"/>
              </a:rPr>
              <a:t>DI</a:t>
            </a:r>
            <a:r>
              <a:rPr lang="it-IT" sz="1400" b="1" cap="none" dirty="0" smtClean="0">
                <a:solidFill>
                  <a:srgbClr val="C00000"/>
                </a:solidFill>
                <a:latin typeface="Verdana" pitchFamily="34" charset="0"/>
                <a:ea typeface="Verdana" pitchFamily="34" charset="0"/>
                <a:cs typeface="Verdana" pitchFamily="34" charset="0"/>
              </a:rPr>
              <a:t> RUOLO DELLA SCUOLA STATALE NON NECESSITANO DELL’ANNO </a:t>
            </a:r>
            <a:r>
              <a:rPr lang="it-IT" sz="1400" b="1" cap="none" dirty="0" err="1" smtClean="0">
                <a:solidFill>
                  <a:srgbClr val="C00000"/>
                </a:solidFill>
                <a:latin typeface="Verdana" pitchFamily="34" charset="0"/>
                <a:ea typeface="Verdana" pitchFamily="34" charset="0"/>
                <a:cs typeface="Verdana" pitchFamily="34" charset="0"/>
              </a:rPr>
              <a:t>DI</a:t>
            </a:r>
            <a:r>
              <a:rPr lang="it-IT" sz="1400" b="1" cap="none" dirty="0" smtClean="0">
                <a:solidFill>
                  <a:srgbClr val="C00000"/>
                </a:solidFill>
                <a:latin typeface="Verdana" pitchFamily="34" charset="0"/>
                <a:ea typeface="Verdana" pitchFamily="34" charset="0"/>
                <a:cs typeface="Verdana" pitchFamily="34" charset="0"/>
              </a:rPr>
              <a:t> SERVIZIO SPECIFICO, MA, OVVIAMENTE DEVONO POSSEDERE ALMENO TRE ANNI </a:t>
            </a:r>
            <a:r>
              <a:rPr lang="it-IT" sz="1400" b="1" cap="none" dirty="0" err="1" smtClean="0">
                <a:solidFill>
                  <a:srgbClr val="C00000"/>
                </a:solidFill>
                <a:latin typeface="Verdana" pitchFamily="34" charset="0"/>
                <a:ea typeface="Verdana" pitchFamily="34" charset="0"/>
                <a:cs typeface="Verdana" pitchFamily="34" charset="0"/>
              </a:rPr>
              <a:t>DI</a:t>
            </a:r>
            <a:r>
              <a:rPr lang="it-IT" sz="1400" b="1" cap="none" dirty="0" smtClean="0">
                <a:solidFill>
                  <a:srgbClr val="C00000"/>
                </a:solidFill>
                <a:latin typeface="Verdana" pitchFamily="34" charset="0"/>
                <a:ea typeface="Verdana" pitchFamily="34" charset="0"/>
                <a:cs typeface="Verdana" pitchFamily="34" charset="0"/>
              </a:rPr>
              <a:t> SERVIZIO E POSSESSO TITOLO </a:t>
            </a:r>
            <a:r>
              <a:rPr lang="it-IT" sz="1400" b="1" cap="none" dirty="0" err="1" smtClean="0">
                <a:solidFill>
                  <a:srgbClr val="C00000"/>
                </a:solidFill>
                <a:latin typeface="Verdana" pitchFamily="34" charset="0"/>
                <a:ea typeface="Verdana" pitchFamily="34" charset="0"/>
                <a:cs typeface="Verdana" pitchFamily="34" charset="0"/>
              </a:rPr>
              <a:t>DI</a:t>
            </a:r>
            <a:r>
              <a:rPr lang="it-IT" sz="1400" b="1" cap="none" dirty="0" smtClean="0">
                <a:solidFill>
                  <a:srgbClr val="C00000"/>
                </a:solidFill>
                <a:latin typeface="Verdana" pitchFamily="34" charset="0"/>
                <a:ea typeface="Verdana" pitchFamily="34" charset="0"/>
                <a:cs typeface="Verdana" pitchFamily="34" charset="0"/>
              </a:rPr>
              <a:t> STUDIO PER LA CLASSE </a:t>
            </a:r>
            <a:r>
              <a:rPr lang="it-IT" sz="1400" b="1" cap="none" dirty="0" err="1" smtClean="0">
                <a:solidFill>
                  <a:srgbClr val="C00000"/>
                </a:solidFill>
                <a:latin typeface="Verdana" pitchFamily="34" charset="0"/>
                <a:ea typeface="Verdana" pitchFamily="34" charset="0"/>
                <a:cs typeface="Verdana" pitchFamily="34" charset="0"/>
              </a:rPr>
              <a:t>DI</a:t>
            </a:r>
            <a:r>
              <a:rPr lang="it-IT" sz="1400" b="1" cap="none" dirty="0" smtClean="0">
                <a:solidFill>
                  <a:srgbClr val="C00000"/>
                </a:solidFill>
                <a:latin typeface="Verdana" pitchFamily="34" charset="0"/>
                <a:ea typeface="Verdana" pitchFamily="34" charset="0"/>
                <a:cs typeface="Verdana" pitchFamily="34" charset="0"/>
              </a:rPr>
              <a:t> CONCORSO PER LA QUALE INTENDONO PARTECIPARE</a:t>
            </a:r>
          </a:p>
          <a:p>
            <a:pPr marL="457200" indent="-457200" algn="just"/>
            <a:r>
              <a:rPr lang="it-IT" sz="1400" b="1" cap="none" dirty="0" smtClean="0">
                <a:solidFill>
                  <a:srgbClr val="0070C0"/>
                </a:solidFill>
                <a:latin typeface="Verdana" pitchFamily="34" charset="0"/>
                <a:ea typeface="Verdana" pitchFamily="34" charset="0"/>
                <a:cs typeface="Verdana" pitchFamily="34" charset="0"/>
              </a:rPr>
              <a:t>F) IL SERVIZIO SVOLTO SU CLASSE </a:t>
            </a:r>
            <a:r>
              <a:rPr lang="it-IT" sz="1400" b="1" cap="none" dirty="0" err="1" smtClean="0">
                <a:solidFill>
                  <a:srgbClr val="0070C0"/>
                </a:solidFill>
                <a:latin typeface="Verdana" pitchFamily="34" charset="0"/>
                <a:ea typeface="Verdana" pitchFamily="34" charset="0"/>
                <a:cs typeface="Verdana" pitchFamily="34" charset="0"/>
              </a:rPr>
              <a:t>DI</a:t>
            </a:r>
            <a:r>
              <a:rPr lang="it-IT" sz="1400" b="1" cap="none" dirty="0" smtClean="0">
                <a:solidFill>
                  <a:srgbClr val="0070C0"/>
                </a:solidFill>
                <a:latin typeface="Verdana" pitchFamily="34" charset="0"/>
                <a:ea typeface="Verdana" pitchFamily="34" charset="0"/>
                <a:cs typeface="Verdana" pitchFamily="34" charset="0"/>
              </a:rPr>
              <a:t> CONCORSO A029 E’ VALIDO PER A030- QUELLO SVOLTO SU A066 VALIDO PER A041- OCCORRE PERO’ ESSERE IN POSSESSO DEL TITOLO </a:t>
            </a:r>
            <a:r>
              <a:rPr lang="it-IT" sz="1400" b="1" cap="none" dirty="0" err="1" smtClean="0">
                <a:solidFill>
                  <a:srgbClr val="0070C0"/>
                </a:solidFill>
                <a:latin typeface="Verdana" pitchFamily="34" charset="0"/>
                <a:ea typeface="Verdana" pitchFamily="34" charset="0"/>
                <a:cs typeface="Verdana" pitchFamily="34" charset="0"/>
              </a:rPr>
              <a:t>DI</a:t>
            </a:r>
            <a:r>
              <a:rPr lang="it-IT" sz="1400" b="1" cap="none" dirty="0" smtClean="0">
                <a:solidFill>
                  <a:srgbClr val="0070C0"/>
                </a:solidFill>
                <a:latin typeface="Verdana" pitchFamily="34" charset="0"/>
                <a:ea typeface="Verdana" pitchFamily="34" charset="0"/>
                <a:cs typeface="Verdana" pitchFamily="34" charset="0"/>
              </a:rPr>
              <a:t> STUDIO VALIDO PER LA CLASSE </a:t>
            </a:r>
            <a:r>
              <a:rPr lang="it-IT" sz="1400" b="1" cap="none" dirty="0" err="1" smtClean="0">
                <a:solidFill>
                  <a:srgbClr val="0070C0"/>
                </a:solidFill>
                <a:latin typeface="Verdana" pitchFamily="34" charset="0"/>
                <a:ea typeface="Verdana" pitchFamily="34" charset="0"/>
                <a:cs typeface="Verdana" pitchFamily="34" charset="0"/>
              </a:rPr>
              <a:t>DI</a:t>
            </a:r>
            <a:r>
              <a:rPr lang="it-IT" sz="1400" b="1" cap="none" dirty="0" smtClean="0">
                <a:solidFill>
                  <a:srgbClr val="0070C0"/>
                </a:solidFill>
                <a:latin typeface="Verdana" pitchFamily="34" charset="0"/>
                <a:ea typeface="Verdana" pitchFamily="34" charset="0"/>
                <a:cs typeface="Verdana" pitchFamily="34" charset="0"/>
              </a:rPr>
              <a:t> CONCORSO </a:t>
            </a:r>
            <a:r>
              <a:rPr lang="it-IT" sz="1400" b="1" cap="none" dirty="0" err="1" smtClean="0">
                <a:solidFill>
                  <a:srgbClr val="0070C0"/>
                </a:solidFill>
                <a:latin typeface="Verdana" pitchFamily="34" charset="0"/>
                <a:ea typeface="Verdana" pitchFamily="34" charset="0"/>
                <a:cs typeface="Verdana" pitchFamily="34" charset="0"/>
              </a:rPr>
              <a:t>DI</a:t>
            </a:r>
            <a:r>
              <a:rPr lang="it-IT" sz="1400" b="1" cap="none" dirty="0" smtClean="0">
                <a:solidFill>
                  <a:srgbClr val="0070C0"/>
                </a:solidFill>
                <a:latin typeface="Verdana" pitchFamily="34" charset="0"/>
                <a:ea typeface="Verdana" pitchFamily="34" charset="0"/>
                <a:cs typeface="Verdana" pitchFamily="34" charset="0"/>
              </a:rPr>
              <a:t> CONFLUENZA.</a:t>
            </a:r>
          </a:p>
          <a:p>
            <a:pPr marL="457200" indent="-457200" algn="just"/>
            <a:r>
              <a:rPr lang="it-IT" sz="1400" b="1" cap="none" dirty="0" smtClean="0">
                <a:solidFill>
                  <a:srgbClr val="FF0000"/>
                </a:solidFill>
                <a:latin typeface="Verdana" pitchFamily="34" charset="0"/>
                <a:ea typeface="Verdana" pitchFamily="34" charset="0"/>
                <a:cs typeface="Verdana" pitchFamily="34" charset="0"/>
              </a:rPr>
              <a:t>G) NON E’ RICHIESTO IL POSSESSO DEI 24 CFU </a:t>
            </a:r>
            <a:r>
              <a:rPr lang="it-IT" sz="1400" b="1" cap="none" dirty="0" smtClean="0">
                <a:solidFill>
                  <a:srgbClr val="FF0000"/>
                </a:solidFill>
                <a:latin typeface="Verdana" pitchFamily="34" charset="0"/>
                <a:ea typeface="Verdana" pitchFamily="34" charset="0"/>
                <a:cs typeface="Verdana" pitchFamily="34" charset="0"/>
              </a:rPr>
              <a:t>N’ PER I DOCENTI DI RUOLO NE’ PER </a:t>
            </a:r>
            <a:r>
              <a:rPr lang="it-IT" sz="1400" b="1" cap="none" dirty="0" smtClean="0">
                <a:solidFill>
                  <a:srgbClr val="FF0000"/>
                </a:solidFill>
                <a:latin typeface="Verdana" pitchFamily="34" charset="0"/>
                <a:ea typeface="Verdana" pitchFamily="34" charset="0"/>
                <a:cs typeface="Verdana" pitchFamily="34" charset="0"/>
              </a:rPr>
              <a:t>I </a:t>
            </a:r>
            <a:r>
              <a:rPr lang="it-IT" sz="1400" b="1" cap="none" dirty="0" smtClean="0">
                <a:solidFill>
                  <a:srgbClr val="FF0000"/>
                </a:solidFill>
                <a:latin typeface="Verdana" pitchFamily="34" charset="0"/>
                <a:ea typeface="Verdana" pitchFamily="34" charset="0"/>
                <a:cs typeface="Verdana" pitchFamily="34" charset="0"/>
              </a:rPr>
              <a:t>PRECARI</a:t>
            </a:r>
          </a:p>
          <a:p>
            <a:pPr marL="457200" indent="-457200" algn="just"/>
            <a:r>
              <a:rPr lang="it-IT" sz="1400" b="1" cap="none" dirty="0" smtClean="0">
                <a:solidFill>
                  <a:srgbClr val="FF0000"/>
                </a:solidFill>
                <a:latin typeface="Verdana" pitchFamily="34" charset="0"/>
                <a:ea typeface="Verdana" pitchFamily="34" charset="0"/>
                <a:cs typeface="Verdana" pitchFamily="34" charset="0"/>
              </a:rPr>
              <a:t>H) </a:t>
            </a:r>
            <a:r>
              <a:rPr lang="it-IT" sz="1400" b="1" cap="none" dirty="0" smtClean="0">
                <a:solidFill>
                  <a:srgbClr val="002060"/>
                </a:solidFill>
                <a:latin typeface="Verdana" pitchFamily="34" charset="0"/>
                <a:ea typeface="Verdana" pitchFamily="34" charset="0"/>
                <a:cs typeface="Verdana" pitchFamily="34" charset="0"/>
              </a:rPr>
              <a:t>I DOCENTI DI RUOLO DELLA SCUOLA SECONDARIA, VANTANDO TRE ANNI DI SERVIZIO,  OVE RISULTINO IN POSSESSO DI LAUREA CHE CONSENTA ACCESSO ANCHE AD ALTRA CLASSE DI CONCORSO RISPETTO A QUELLA NELLA QUALE SONO TITOLARI (PER LA QUALE EVIDENTEMENTE SONO GIA’ IN POSSESSO DI ABILITAZIONE) POSSONO PRODURRE DOMANDA PER CONSEGUIRE UNA ULTERIORE ABILITAZIONE PER POTER POI FARE DOMANDA, EVENTUALMENTE, DI PASSAGGIO.</a:t>
            </a:r>
            <a:endParaRPr lang="it-IT" sz="1400" b="1" cap="none" dirty="0" smtClean="0">
              <a:solidFill>
                <a:srgbClr val="002060"/>
              </a:solidFill>
              <a:latin typeface="Verdana" pitchFamily="34" charset="0"/>
              <a:ea typeface="Verdana" pitchFamily="34" charset="0"/>
              <a:cs typeface="Verdana" pitchFamily="34" charset="0"/>
            </a:endParaRP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7"/>
            <a:ext cx="12192000" cy="6008914"/>
          </a:xfrm>
          <a:solidFill>
            <a:srgbClr val="F7FFFE"/>
          </a:solidFill>
        </p:spPr>
        <p:txBody>
          <a:bodyPr>
            <a:normAutofit lnSpcReduction="10000"/>
          </a:bodyPr>
          <a:lstStyle/>
          <a:p>
            <a:pPr>
              <a:lnSpc>
                <a:spcPct val="100000"/>
              </a:lnSpc>
              <a:spcBef>
                <a:spcPts val="0"/>
              </a:spcBef>
            </a:pPr>
            <a:r>
              <a:rPr lang="it-IT" sz="2000" b="1" dirty="0" smtClean="0">
                <a:solidFill>
                  <a:srgbClr val="002060"/>
                </a:solidFill>
                <a:latin typeface="Verdana" pitchFamily="34" charset="0"/>
                <a:ea typeface="Verdana" pitchFamily="34" charset="0"/>
                <a:cs typeface="Verdana" pitchFamily="34" charset="0"/>
              </a:rPr>
              <a:t>CONCORSO STRAORDINARIO SCUOLE SECONDARIE</a:t>
            </a:r>
          </a:p>
          <a:p>
            <a:pPr>
              <a:lnSpc>
                <a:spcPct val="100000"/>
              </a:lnSpc>
              <a:spcBef>
                <a:spcPts val="0"/>
              </a:spcBef>
            </a:pPr>
            <a:r>
              <a:rPr lang="it-IT" sz="2400" b="1" dirty="0" smtClean="0">
                <a:solidFill>
                  <a:srgbClr val="FF0000"/>
                </a:solidFill>
                <a:latin typeface="Verdana" pitchFamily="34" charset="0"/>
                <a:ea typeface="Verdana" pitchFamily="34" charset="0"/>
                <a:cs typeface="Verdana" pitchFamily="34" charset="0"/>
              </a:rPr>
              <a:t>SERVIZIO VALIDO PER ACCEDERE</a:t>
            </a:r>
          </a:p>
          <a:p>
            <a:pPr>
              <a:lnSpc>
                <a:spcPct val="100000"/>
              </a:lnSpc>
              <a:spcBef>
                <a:spcPts val="0"/>
              </a:spcBef>
            </a:pPr>
            <a:endParaRPr lang="it-IT" sz="2000" b="1" dirty="0" smtClean="0">
              <a:solidFill>
                <a:srgbClr val="0070C0"/>
              </a:solidFill>
              <a:latin typeface="Verdana" pitchFamily="34" charset="0"/>
              <a:ea typeface="Verdana" pitchFamily="34" charset="0"/>
              <a:cs typeface="Verdana" pitchFamily="34" charset="0"/>
            </a:endParaRPr>
          </a:p>
          <a:p>
            <a:pPr>
              <a:lnSpc>
                <a:spcPct val="100000"/>
              </a:lnSpc>
              <a:spcBef>
                <a:spcPts val="0"/>
              </a:spcBef>
            </a:pPr>
            <a:r>
              <a:rPr lang="it-IT" sz="2000" b="1" dirty="0" smtClean="0">
                <a:solidFill>
                  <a:srgbClr val="0070C0"/>
                </a:solidFill>
                <a:latin typeface="Verdana" pitchFamily="34" charset="0"/>
                <a:ea typeface="Verdana" pitchFamily="34" charset="0"/>
                <a:cs typeface="Verdana" pitchFamily="34" charset="0"/>
              </a:rPr>
              <a:t>TRE ANNI </a:t>
            </a:r>
            <a:r>
              <a:rPr lang="it-IT" sz="2000" b="1" dirty="0" err="1" smtClean="0">
                <a:solidFill>
                  <a:srgbClr val="0070C0"/>
                </a:solidFill>
                <a:latin typeface="Verdana" pitchFamily="34" charset="0"/>
                <a:ea typeface="Verdana" pitchFamily="34" charset="0"/>
                <a:cs typeface="Verdana" pitchFamily="34" charset="0"/>
              </a:rPr>
              <a:t>DI</a:t>
            </a:r>
            <a:r>
              <a:rPr lang="it-IT" sz="2000" b="1" dirty="0" smtClean="0">
                <a:solidFill>
                  <a:srgbClr val="0070C0"/>
                </a:solidFill>
                <a:latin typeface="Verdana" pitchFamily="34" charset="0"/>
                <a:ea typeface="Verdana" pitchFamily="34" charset="0"/>
                <a:cs typeface="Verdana" pitchFamily="34" charset="0"/>
              </a:rPr>
              <a:t> SERVIZIO POSSONO ESSERE STATI SVOLTI CUMULANDO ANCHE:</a:t>
            </a:r>
          </a:p>
          <a:p>
            <a:pPr>
              <a:lnSpc>
                <a:spcPct val="100000"/>
              </a:lnSpc>
              <a:spcBef>
                <a:spcPts val="0"/>
              </a:spcBef>
            </a:pPr>
            <a:endParaRPr lang="it-IT" sz="2000" b="1" dirty="0" smtClean="0">
              <a:solidFill>
                <a:srgbClr val="0070C0"/>
              </a:solidFill>
              <a:latin typeface="Verdana" pitchFamily="34" charset="0"/>
              <a:ea typeface="Verdana" pitchFamily="34" charset="0"/>
              <a:cs typeface="Verdana" pitchFamily="34" charset="0"/>
            </a:endParaRPr>
          </a:p>
          <a:p>
            <a:pPr algn="just">
              <a:lnSpc>
                <a:spcPct val="100000"/>
              </a:lnSpc>
              <a:spcBef>
                <a:spcPts val="0"/>
              </a:spcBef>
            </a:pPr>
            <a:endParaRPr lang="it-IT" sz="2000" b="1" dirty="0" smtClean="0">
              <a:solidFill>
                <a:srgbClr val="0070C0"/>
              </a:solidFill>
              <a:latin typeface="Verdana" pitchFamily="34" charset="0"/>
              <a:ea typeface="Verdana" pitchFamily="34" charset="0"/>
              <a:cs typeface="Verdana" pitchFamily="34" charset="0"/>
            </a:endParaRPr>
          </a:p>
          <a:p>
            <a:pPr algn="just">
              <a:lnSpc>
                <a:spcPct val="100000"/>
              </a:lnSpc>
              <a:spcBef>
                <a:spcPts val="0"/>
              </a:spcBef>
            </a:pPr>
            <a:r>
              <a:rPr lang="it-IT" sz="2000" b="1" dirty="0" smtClean="0">
                <a:solidFill>
                  <a:srgbClr val="FF0000"/>
                </a:solidFill>
                <a:latin typeface="Verdana" pitchFamily="34" charset="0"/>
                <a:ea typeface="Verdana" pitchFamily="34" charset="0"/>
                <a:cs typeface="Verdana" pitchFamily="34" charset="0"/>
              </a:rPr>
              <a:t>Servizio in SCUOLE STATALI in  qualsiasi ordine e grado +  </a:t>
            </a:r>
          </a:p>
          <a:p>
            <a:pPr algn="l">
              <a:lnSpc>
                <a:spcPct val="100000"/>
              </a:lnSpc>
              <a:spcBef>
                <a:spcPts val="0"/>
              </a:spcBef>
            </a:pPr>
            <a:r>
              <a:rPr lang="it-IT" sz="1200" b="1" dirty="0" smtClean="0">
                <a:solidFill>
                  <a:srgbClr val="002060"/>
                </a:solidFill>
                <a:latin typeface="Verdana" pitchFamily="34" charset="0"/>
                <a:ea typeface="Verdana" pitchFamily="34" charset="0"/>
                <a:cs typeface="Verdana" pitchFamily="34" charset="0"/>
              </a:rPr>
              <a:t>SEMPRE CON LA PRECISAZIONE che </a:t>
            </a:r>
            <a:r>
              <a:rPr lang="it-IT" sz="1200" b="1" dirty="0" smtClean="0">
                <a:solidFill>
                  <a:srgbClr val="002060"/>
                </a:solidFill>
                <a:latin typeface="Verdana" pitchFamily="34" charset="0"/>
                <a:ea typeface="Verdana" pitchFamily="34" charset="0"/>
                <a:cs typeface="Verdana" pitchFamily="34" charset="0"/>
              </a:rPr>
              <a:t>almeno 1 anno deve essere </a:t>
            </a:r>
            <a:r>
              <a:rPr lang="it-IT" sz="1200" b="1" dirty="0" smtClean="0">
                <a:solidFill>
                  <a:srgbClr val="002060"/>
                </a:solidFill>
                <a:latin typeface="Verdana" pitchFamily="34" charset="0"/>
                <a:ea typeface="Verdana" pitchFamily="34" charset="0"/>
                <a:cs typeface="Verdana" pitchFamily="34" charset="0"/>
              </a:rPr>
              <a:t>stato </a:t>
            </a:r>
            <a:r>
              <a:rPr lang="it-IT" sz="1200" b="1" dirty="0" smtClean="0">
                <a:solidFill>
                  <a:srgbClr val="002060"/>
                </a:solidFill>
                <a:latin typeface="Verdana" pitchFamily="34" charset="0"/>
                <a:ea typeface="Verdana" pitchFamily="34" charset="0"/>
                <a:cs typeface="Verdana" pitchFamily="34" charset="0"/>
              </a:rPr>
              <a:t>svolto nella classe </a:t>
            </a:r>
          </a:p>
          <a:p>
            <a:pPr algn="l">
              <a:lnSpc>
                <a:spcPct val="100000"/>
              </a:lnSpc>
              <a:spcBef>
                <a:spcPts val="0"/>
              </a:spcBef>
            </a:pPr>
            <a:r>
              <a:rPr lang="it-IT" sz="1200" b="1" dirty="0" smtClean="0">
                <a:solidFill>
                  <a:srgbClr val="002060"/>
                </a:solidFill>
                <a:latin typeface="Verdana" pitchFamily="34" charset="0"/>
                <a:ea typeface="Verdana" pitchFamily="34" charset="0"/>
                <a:cs typeface="Verdana" pitchFamily="34" charset="0"/>
              </a:rPr>
              <a:t>di concorso  per la quale si chiede di partecipare</a:t>
            </a:r>
          </a:p>
          <a:p>
            <a:pPr algn="just">
              <a:lnSpc>
                <a:spcPct val="100000"/>
              </a:lnSpc>
              <a:spcBef>
                <a:spcPts val="0"/>
              </a:spcBef>
            </a:pPr>
            <a:endParaRPr lang="it-IT" sz="2000" b="1" dirty="0" smtClean="0">
              <a:solidFill>
                <a:srgbClr val="FF0000"/>
              </a:solidFill>
              <a:latin typeface="Verdana" pitchFamily="34" charset="0"/>
              <a:ea typeface="Verdana" pitchFamily="34" charset="0"/>
              <a:cs typeface="Verdana" pitchFamily="34" charset="0"/>
            </a:endParaRPr>
          </a:p>
          <a:p>
            <a:pPr algn="just">
              <a:lnSpc>
                <a:spcPct val="100000"/>
              </a:lnSpc>
              <a:spcBef>
                <a:spcPts val="0"/>
              </a:spcBef>
            </a:pPr>
            <a:r>
              <a:rPr lang="it-IT" sz="2000" b="1" dirty="0" smtClean="0">
                <a:solidFill>
                  <a:srgbClr val="FF0000"/>
                </a:solidFill>
                <a:latin typeface="Verdana" pitchFamily="34" charset="0"/>
                <a:ea typeface="Verdana" pitchFamily="34" charset="0"/>
                <a:cs typeface="Verdana" pitchFamily="34" charset="0"/>
              </a:rPr>
              <a:t>SCUOLE PARITARIE                                                                           + </a:t>
            </a:r>
          </a:p>
          <a:p>
            <a:pPr algn="just">
              <a:lnSpc>
                <a:spcPct val="100000"/>
              </a:lnSpc>
              <a:spcBef>
                <a:spcPts val="0"/>
              </a:spcBef>
            </a:pPr>
            <a:endParaRPr lang="it-IT" sz="2000" b="1" dirty="0" smtClean="0">
              <a:solidFill>
                <a:srgbClr val="FF0000"/>
              </a:solidFill>
              <a:latin typeface="Verdana" pitchFamily="34" charset="0"/>
              <a:ea typeface="Verdana" pitchFamily="34" charset="0"/>
              <a:cs typeface="Verdana" pitchFamily="34" charset="0"/>
            </a:endParaRPr>
          </a:p>
          <a:p>
            <a:pPr algn="just">
              <a:lnSpc>
                <a:spcPct val="100000"/>
              </a:lnSpc>
              <a:spcBef>
                <a:spcPts val="0"/>
              </a:spcBef>
            </a:pPr>
            <a:r>
              <a:rPr lang="it-IT" sz="2000" b="1" dirty="0" smtClean="0">
                <a:solidFill>
                  <a:srgbClr val="FF0000"/>
                </a:solidFill>
                <a:latin typeface="Verdana" pitchFamily="34" charset="0"/>
                <a:ea typeface="Verdana" pitchFamily="34" charset="0"/>
                <a:cs typeface="Verdana" pitchFamily="34" charset="0"/>
              </a:rPr>
              <a:t>PERCORSI </a:t>
            </a:r>
            <a:r>
              <a:rPr lang="it-IT" sz="2000" b="1" dirty="0" err="1" smtClean="0">
                <a:solidFill>
                  <a:srgbClr val="FF0000"/>
                </a:solidFill>
                <a:latin typeface="Verdana" pitchFamily="34" charset="0"/>
                <a:ea typeface="Verdana" pitchFamily="34" charset="0"/>
                <a:cs typeface="Verdana" pitchFamily="34" charset="0"/>
              </a:rPr>
              <a:t>REG.IFP</a:t>
            </a:r>
            <a:r>
              <a:rPr lang="it-IT" sz="2000" b="1" dirty="0" smtClean="0">
                <a:solidFill>
                  <a:srgbClr val="FF0000"/>
                </a:solidFill>
                <a:latin typeface="Verdana" pitchFamily="34" charset="0"/>
                <a:ea typeface="Verdana" pitchFamily="34" charset="0"/>
                <a:cs typeface="Verdana" pitchFamily="34" charset="0"/>
              </a:rPr>
              <a:t> legge 76/2005                                                 +</a:t>
            </a:r>
          </a:p>
          <a:p>
            <a:pPr algn="just">
              <a:lnSpc>
                <a:spcPct val="100000"/>
              </a:lnSpc>
              <a:spcBef>
                <a:spcPts val="0"/>
              </a:spcBef>
            </a:pPr>
            <a:endParaRPr lang="it-IT" sz="2000" b="1" dirty="0" smtClean="0">
              <a:solidFill>
                <a:srgbClr val="FF0000"/>
              </a:solidFill>
              <a:latin typeface="Verdana" pitchFamily="34" charset="0"/>
              <a:ea typeface="Verdana" pitchFamily="34" charset="0"/>
              <a:cs typeface="Verdana" pitchFamily="34" charset="0"/>
            </a:endParaRPr>
          </a:p>
          <a:p>
            <a:pPr>
              <a:lnSpc>
                <a:spcPct val="100000"/>
              </a:lnSpc>
              <a:spcBef>
                <a:spcPts val="0"/>
              </a:spcBef>
            </a:pPr>
            <a:r>
              <a:rPr lang="it-IT" sz="2000" b="1" dirty="0" smtClean="0">
                <a:solidFill>
                  <a:srgbClr val="002060"/>
                </a:solidFill>
                <a:latin typeface="Verdana" pitchFamily="34" charset="0"/>
                <a:ea typeface="Verdana" pitchFamily="34" charset="0"/>
                <a:cs typeface="Verdana" pitchFamily="34" charset="0"/>
              </a:rPr>
              <a:t>ATTENZIONE-SI RIBADISCE-:</a:t>
            </a:r>
            <a:r>
              <a:rPr lang="it-IT" sz="2000" b="1" dirty="0" smtClean="0">
                <a:solidFill>
                  <a:srgbClr val="FF0000"/>
                </a:solidFill>
                <a:latin typeface="Verdana" pitchFamily="34" charset="0"/>
                <a:ea typeface="Verdana" pitchFamily="34" charset="0"/>
                <a:cs typeface="Verdana" pitchFamily="34" charset="0"/>
              </a:rPr>
              <a:t> </a:t>
            </a:r>
            <a:r>
              <a:rPr lang="it-IT" sz="1900" b="1" dirty="0" smtClean="0">
                <a:solidFill>
                  <a:srgbClr val="002060"/>
                </a:solidFill>
                <a:latin typeface="Verdana" pitchFamily="34" charset="0"/>
                <a:ea typeface="Verdana" pitchFamily="34" charset="0"/>
                <a:cs typeface="Verdana" pitchFamily="34" charset="0"/>
              </a:rPr>
              <a:t>PER IL PERSONALE </a:t>
            </a:r>
            <a:r>
              <a:rPr lang="it-IT" sz="1900" b="1" dirty="0" err="1" smtClean="0">
                <a:solidFill>
                  <a:srgbClr val="002060"/>
                </a:solidFill>
                <a:latin typeface="Verdana" pitchFamily="34" charset="0"/>
                <a:ea typeface="Verdana" pitchFamily="34" charset="0"/>
                <a:cs typeface="Verdana" pitchFamily="34" charset="0"/>
              </a:rPr>
              <a:t>DI</a:t>
            </a:r>
            <a:r>
              <a:rPr lang="it-IT" sz="1900" b="1" dirty="0" smtClean="0">
                <a:solidFill>
                  <a:srgbClr val="002060"/>
                </a:solidFill>
                <a:latin typeface="Verdana" pitchFamily="34" charset="0"/>
                <a:ea typeface="Verdana" pitchFamily="34" charset="0"/>
                <a:cs typeface="Verdana" pitchFamily="34" charset="0"/>
              </a:rPr>
              <a:t> RUOLO DELLE SCUOLE </a:t>
            </a:r>
            <a:r>
              <a:rPr lang="it-IT" sz="1900" b="1" dirty="0" err="1" smtClean="0">
                <a:solidFill>
                  <a:srgbClr val="002060"/>
                </a:solidFill>
                <a:latin typeface="Verdana" pitchFamily="34" charset="0"/>
                <a:ea typeface="Verdana" pitchFamily="34" charset="0"/>
                <a:cs typeface="Verdana" pitchFamily="34" charset="0"/>
              </a:rPr>
              <a:t>DI</a:t>
            </a:r>
            <a:r>
              <a:rPr lang="it-IT" sz="1900" b="1" dirty="0" smtClean="0">
                <a:solidFill>
                  <a:srgbClr val="002060"/>
                </a:solidFill>
                <a:latin typeface="Verdana" pitchFamily="34" charset="0"/>
                <a:ea typeface="Verdana" pitchFamily="34" charset="0"/>
                <a:cs typeface="Verdana" pitchFamily="34" charset="0"/>
              </a:rPr>
              <a:t> OGNI ORDINE E GRADO  NON E’ RICHIESTO IL REQUISITO </a:t>
            </a:r>
            <a:r>
              <a:rPr lang="it-IT" sz="1900" b="1" dirty="0" err="1" smtClean="0">
                <a:solidFill>
                  <a:srgbClr val="002060"/>
                </a:solidFill>
                <a:latin typeface="Verdana" pitchFamily="34" charset="0"/>
                <a:ea typeface="Verdana" pitchFamily="34" charset="0"/>
                <a:cs typeface="Verdana" pitchFamily="34" charset="0"/>
              </a:rPr>
              <a:t>DI</a:t>
            </a:r>
            <a:r>
              <a:rPr lang="it-IT" sz="1900" b="1" dirty="0" smtClean="0">
                <a:solidFill>
                  <a:srgbClr val="002060"/>
                </a:solidFill>
                <a:latin typeface="Verdana" pitchFamily="34" charset="0"/>
                <a:ea typeface="Verdana" pitchFamily="34" charset="0"/>
                <a:cs typeface="Verdana" pitchFamily="34" charset="0"/>
              </a:rPr>
              <a:t> AVER PRESTATO ALMENO 1 ANNO NELLA CLASSE </a:t>
            </a:r>
            <a:r>
              <a:rPr lang="it-IT" sz="1900" b="1" dirty="0" err="1" smtClean="0">
                <a:solidFill>
                  <a:srgbClr val="002060"/>
                </a:solidFill>
                <a:latin typeface="Verdana" pitchFamily="34" charset="0"/>
                <a:ea typeface="Verdana" pitchFamily="34" charset="0"/>
                <a:cs typeface="Verdana" pitchFamily="34" charset="0"/>
              </a:rPr>
              <a:t>DI</a:t>
            </a:r>
            <a:r>
              <a:rPr lang="it-IT" sz="1900" b="1" dirty="0" smtClean="0">
                <a:solidFill>
                  <a:srgbClr val="002060"/>
                </a:solidFill>
                <a:latin typeface="Verdana" pitchFamily="34" charset="0"/>
                <a:ea typeface="Verdana" pitchFamily="34" charset="0"/>
                <a:cs typeface="Verdana" pitchFamily="34" charset="0"/>
              </a:rPr>
              <a:t> CONCORSO PER LA QUALE SI CHIEDE </a:t>
            </a:r>
            <a:r>
              <a:rPr lang="it-IT" sz="1900" b="1" dirty="0" err="1" smtClean="0">
                <a:solidFill>
                  <a:srgbClr val="002060"/>
                </a:solidFill>
                <a:latin typeface="Verdana" pitchFamily="34" charset="0"/>
                <a:ea typeface="Verdana" pitchFamily="34" charset="0"/>
                <a:cs typeface="Verdana" pitchFamily="34" charset="0"/>
              </a:rPr>
              <a:t>DI</a:t>
            </a:r>
            <a:r>
              <a:rPr lang="it-IT" sz="1900" b="1" dirty="0" smtClean="0">
                <a:solidFill>
                  <a:srgbClr val="002060"/>
                </a:solidFill>
                <a:latin typeface="Verdana" pitchFamily="34" charset="0"/>
                <a:ea typeface="Verdana" pitchFamily="34" charset="0"/>
                <a:cs typeface="Verdana" pitchFamily="34" charset="0"/>
              </a:rPr>
              <a:t> PARTECIPARE</a:t>
            </a:r>
          </a:p>
          <a:p>
            <a:pPr>
              <a:lnSpc>
                <a:spcPct val="100000"/>
              </a:lnSpc>
              <a:spcBef>
                <a:spcPts val="0"/>
              </a:spcBef>
            </a:pPr>
            <a:endParaRPr lang="it-IT" sz="2000" b="1" dirty="0" smtClean="0">
              <a:solidFill>
                <a:srgbClr val="FF0000"/>
              </a:solidFill>
              <a:latin typeface="Verdana" pitchFamily="34" charset="0"/>
              <a:ea typeface="Verdana" pitchFamily="34" charset="0"/>
              <a:cs typeface="Verdana" pitchFamily="34" charset="0"/>
            </a:endParaRPr>
          </a:p>
          <a:p>
            <a:pPr>
              <a:lnSpc>
                <a:spcPct val="100000"/>
              </a:lnSpc>
              <a:spcBef>
                <a:spcPts val="0"/>
              </a:spcBef>
            </a:pPr>
            <a:r>
              <a:rPr lang="it-IT" sz="2000" b="1" dirty="0" smtClean="0">
                <a:solidFill>
                  <a:srgbClr val="002060"/>
                </a:solidFill>
                <a:latin typeface="Verdana" pitchFamily="34" charset="0"/>
                <a:ea typeface="Verdana" pitchFamily="34" charset="0"/>
                <a:cs typeface="Verdana" pitchFamily="34" charset="0"/>
              </a:rPr>
              <a:t>DALLA LETTURA DEL BANDO EMERGE CHE SONO ESCLUSI I SERVIZI RESI NEI PROGETTI REGIONALI “DIRITTI A SCUOLA” CHE INVECE VALGONO PER IL CONCORSO STRAORDINARIO PER L’IMMISSIONE IN RUOLO. </a:t>
            </a:r>
          </a:p>
          <a:p>
            <a:pPr marL="457200" indent="-457200" algn="just"/>
            <a:endParaRPr lang="it-IT" sz="2000" b="1" cap="none" dirty="0" smtClean="0">
              <a:solidFill>
                <a:srgbClr val="0070C0"/>
              </a:solidFill>
              <a:latin typeface="Verdana" pitchFamily="34" charset="0"/>
              <a:ea typeface="Verdana" pitchFamily="34" charset="0"/>
              <a:cs typeface="Verdana" pitchFamily="34" charset="0"/>
            </a:endParaRP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7"/>
            <a:ext cx="12192000" cy="6008914"/>
          </a:xfrm>
          <a:solidFill>
            <a:srgbClr val="F7FFFE"/>
          </a:solidFill>
        </p:spPr>
        <p:txBody>
          <a:bodyPr>
            <a:normAutofit/>
          </a:bodyPr>
          <a:lstStyle/>
          <a:p>
            <a:pPr>
              <a:lnSpc>
                <a:spcPct val="100000"/>
              </a:lnSpc>
              <a:spcBef>
                <a:spcPts val="0"/>
              </a:spcBef>
            </a:pPr>
            <a:r>
              <a:rPr lang="it-IT" sz="2000" b="1" dirty="0" smtClean="0">
                <a:solidFill>
                  <a:srgbClr val="002060"/>
                </a:solidFill>
                <a:latin typeface="Verdana" pitchFamily="34" charset="0"/>
                <a:ea typeface="Verdana" pitchFamily="34" charset="0"/>
                <a:cs typeface="Verdana" pitchFamily="34" charset="0"/>
              </a:rPr>
              <a:t>CONCORSO STRAORDINARIO SCUOLE SECONDARIE</a:t>
            </a:r>
          </a:p>
          <a:p>
            <a:pPr>
              <a:lnSpc>
                <a:spcPct val="100000"/>
              </a:lnSpc>
              <a:spcBef>
                <a:spcPts val="0"/>
              </a:spcBef>
            </a:pPr>
            <a:r>
              <a:rPr lang="it-IT" sz="2000" b="1" dirty="0" smtClean="0">
                <a:solidFill>
                  <a:srgbClr val="0070C0"/>
                </a:solidFill>
                <a:latin typeface="Verdana" pitchFamily="34" charset="0"/>
                <a:ea typeface="Verdana" pitchFamily="34" charset="0"/>
                <a:cs typeface="Verdana" pitchFamily="34" charset="0"/>
              </a:rPr>
              <a:t>AMMESSI CON RISERVA AL CONCORSO</a:t>
            </a:r>
          </a:p>
          <a:p>
            <a:pPr algn="just">
              <a:lnSpc>
                <a:spcPct val="100000"/>
              </a:lnSpc>
              <a:spcBef>
                <a:spcPts val="0"/>
              </a:spcBef>
            </a:pPr>
            <a:endParaRPr lang="it-IT" sz="2000" b="1" dirty="0" smtClean="0">
              <a:solidFill>
                <a:srgbClr val="0070C0"/>
              </a:solidFill>
              <a:latin typeface="Verdana" pitchFamily="34" charset="0"/>
              <a:ea typeface="Verdana" pitchFamily="34" charset="0"/>
              <a:cs typeface="Verdana" pitchFamily="34" charset="0"/>
            </a:endParaRPr>
          </a:p>
          <a:p>
            <a:pPr algn="just">
              <a:lnSpc>
                <a:spcPct val="100000"/>
              </a:lnSpc>
              <a:spcBef>
                <a:spcPts val="0"/>
              </a:spcBef>
            </a:pPr>
            <a:r>
              <a:rPr lang="it-IT" sz="2000" b="1" dirty="0" smtClean="0">
                <a:solidFill>
                  <a:srgbClr val="002060"/>
                </a:solidFill>
                <a:latin typeface="Verdana" pitchFamily="34" charset="0"/>
                <a:ea typeface="Verdana" pitchFamily="34" charset="0"/>
                <a:cs typeface="Verdana" pitchFamily="34" charset="0"/>
              </a:rPr>
              <a:t>I DOCENTI CHE STANNO FREQUENTANDO IL IV CICLO TFA SOSTEGNO E CHE, ALLA DATA </a:t>
            </a:r>
            <a:r>
              <a:rPr lang="it-IT" sz="2000" b="1" dirty="0" err="1" smtClean="0">
                <a:solidFill>
                  <a:srgbClr val="002060"/>
                </a:solidFill>
                <a:latin typeface="Verdana" pitchFamily="34" charset="0"/>
                <a:ea typeface="Verdana" pitchFamily="34" charset="0"/>
                <a:cs typeface="Verdana" pitchFamily="34" charset="0"/>
              </a:rPr>
              <a:t>DI</a:t>
            </a:r>
            <a:r>
              <a:rPr lang="it-IT" sz="2000" b="1" dirty="0" smtClean="0">
                <a:solidFill>
                  <a:srgbClr val="002060"/>
                </a:solidFill>
                <a:latin typeface="Verdana" pitchFamily="34" charset="0"/>
                <a:ea typeface="Verdana" pitchFamily="34" charset="0"/>
                <a:cs typeface="Verdana" pitchFamily="34" charset="0"/>
              </a:rPr>
              <a:t> SCADENZA DELLA DOMANDA (quasi tutti comunque stanno O HANNO </a:t>
            </a:r>
            <a:r>
              <a:rPr lang="it-IT" sz="2000" b="1" dirty="0" err="1" smtClean="0">
                <a:solidFill>
                  <a:srgbClr val="002060"/>
                </a:solidFill>
                <a:latin typeface="Verdana" pitchFamily="34" charset="0"/>
                <a:ea typeface="Verdana" pitchFamily="34" charset="0"/>
                <a:cs typeface="Verdana" pitchFamily="34" charset="0"/>
              </a:rPr>
              <a:t>ultimaTO</a:t>
            </a:r>
            <a:r>
              <a:rPr lang="it-IT" sz="2000" b="1" dirty="0" smtClean="0">
                <a:solidFill>
                  <a:srgbClr val="002060"/>
                </a:solidFill>
                <a:latin typeface="Verdana" pitchFamily="34" charset="0"/>
                <a:ea typeface="Verdana" pitchFamily="34" charset="0"/>
                <a:cs typeface="Verdana" pitchFamily="34" charset="0"/>
              </a:rPr>
              <a:t> esami), non sono ancora in possesso del titolo sono ammessi con riserva al concorso per posti di sostegno;</a:t>
            </a:r>
          </a:p>
          <a:p>
            <a:pPr algn="just">
              <a:lnSpc>
                <a:spcPct val="100000"/>
              </a:lnSpc>
              <a:spcBef>
                <a:spcPts val="0"/>
              </a:spcBef>
            </a:pPr>
            <a:endParaRPr lang="it-IT" sz="2000" b="1" dirty="0" smtClean="0">
              <a:solidFill>
                <a:srgbClr val="002060"/>
              </a:solidFill>
              <a:latin typeface="Verdana" pitchFamily="34" charset="0"/>
              <a:ea typeface="Verdana" pitchFamily="34" charset="0"/>
              <a:cs typeface="Verdana" pitchFamily="34" charset="0"/>
            </a:endParaRPr>
          </a:p>
          <a:p>
            <a:pPr algn="just">
              <a:lnSpc>
                <a:spcPct val="100000"/>
              </a:lnSpc>
              <a:spcBef>
                <a:spcPts val="0"/>
              </a:spcBef>
            </a:pPr>
            <a:r>
              <a:rPr lang="it-IT" sz="2000" b="1" dirty="0" smtClean="0">
                <a:solidFill>
                  <a:srgbClr val="002060"/>
                </a:solidFill>
                <a:latin typeface="Verdana" pitchFamily="34" charset="0"/>
                <a:ea typeface="Verdana" pitchFamily="34" charset="0"/>
                <a:cs typeface="Verdana" pitchFamily="34" charset="0"/>
              </a:rPr>
              <a:t>Analoga situazione per coloro che hanno conseguito titolo di studio e/o sostegno all’estero e sono in attesa del riconoscimento da parte del ministero.</a:t>
            </a:r>
          </a:p>
          <a:p>
            <a:pPr algn="just">
              <a:lnSpc>
                <a:spcPct val="100000"/>
              </a:lnSpc>
              <a:spcBef>
                <a:spcPts val="0"/>
              </a:spcBef>
            </a:pPr>
            <a:endParaRPr lang="it-IT" sz="2000" b="1" dirty="0" smtClean="0">
              <a:solidFill>
                <a:srgbClr val="002060"/>
              </a:solidFill>
              <a:latin typeface="Verdana" pitchFamily="34" charset="0"/>
              <a:ea typeface="Verdana" pitchFamily="34" charset="0"/>
              <a:cs typeface="Verdana" pitchFamily="34" charset="0"/>
            </a:endParaRPr>
          </a:p>
          <a:p>
            <a:pPr algn="just">
              <a:lnSpc>
                <a:spcPct val="100000"/>
              </a:lnSpc>
              <a:spcBef>
                <a:spcPts val="0"/>
              </a:spcBef>
            </a:pPr>
            <a:r>
              <a:rPr lang="it-IT" sz="2000" b="1" dirty="0" smtClean="0">
                <a:solidFill>
                  <a:srgbClr val="002060"/>
                </a:solidFill>
                <a:latin typeface="Verdana" pitchFamily="34" charset="0"/>
                <a:ea typeface="Verdana" pitchFamily="34" charset="0"/>
                <a:cs typeface="Verdana" pitchFamily="34" charset="0"/>
              </a:rPr>
              <a:t>AMMESSI CON RISERVA COLORO I QUALI RAGGIUNGONO I 3 ANNI CON il SERVIZIO RESO NEL corrente anno scolastico.</a:t>
            </a:r>
          </a:p>
          <a:p>
            <a:pPr algn="just">
              <a:lnSpc>
                <a:spcPct val="100000"/>
              </a:lnSpc>
              <a:spcBef>
                <a:spcPts val="0"/>
              </a:spcBef>
            </a:pPr>
            <a:endParaRPr lang="it-IT" sz="2000" b="1" dirty="0" smtClean="0">
              <a:solidFill>
                <a:srgbClr val="002060"/>
              </a:solidFill>
              <a:latin typeface="Verdana" pitchFamily="34" charset="0"/>
              <a:ea typeface="Verdana" pitchFamily="34" charset="0"/>
              <a:cs typeface="Verdana" pitchFamily="34" charset="0"/>
            </a:endParaRPr>
          </a:p>
          <a:p>
            <a:pPr algn="just">
              <a:lnSpc>
                <a:spcPct val="100000"/>
              </a:lnSpc>
              <a:spcBef>
                <a:spcPts val="0"/>
              </a:spcBef>
            </a:pPr>
            <a:r>
              <a:rPr lang="it-IT" sz="2000" b="1" dirty="0" err="1" smtClean="0">
                <a:solidFill>
                  <a:srgbClr val="002060"/>
                </a:solidFill>
                <a:latin typeface="Verdana" pitchFamily="34" charset="0"/>
                <a:ea typeface="Verdana" pitchFamily="34" charset="0"/>
                <a:cs typeface="Verdana" pitchFamily="34" charset="0"/>
              </a:rPr>
              <a:t>DI</a:t>
            </a:r>
            <a:r>
              <a:rPr lang="it-IT" sz="2000" b="1" dirty="0" smtClean="0">
                <a:solidFill>
                  <a:srgbClr val="002060"/>
                </a:solidFill>
                <a:latin typeface="Verdana" pitchFamily="34" charset="0"/>
                <a:ea typeface="Verdana" pitchFamily="34" charset="0"/>
                <a:cs typeface="Verdana" pitchFamily="34" charset="0"/>
              </a:rPr>
              <a:t> TALE SITUAZIONE OCCORRE FAR RIGERIMENTO NELLA DOMANDA</a:t>
            </a:r>
          </a:p>
          <a:p>
            <a:pPr algn="just">
              <a:lnSpc>
                <a:spcPct val="100000"/>
              </a:lnSpc>
              <a:spcBef>
                <a:spcPts val="0"/>
              </a:spcBef>
            </a:pPr>
            <a:endParaRPr lang="it-IT" sz="2000" b="1" dirty="0" smtClean="0">
              <a:solidFill>
                <a:srgbClr val="002060"/>
              </a:solidFill>
              <a:latin typeface="Verdana" pitchFamily="34" charset="0"/>
              <a:ea typeface="Verdana" pitchFamily="34" charset="0"/>
              <a:cs typeface="Verdana" pitchFamily="34" charset="0"/>
            </a:endParaRPr>
          </a:p>
          <a:p>
            <a:pPr algn="just">
              <a:lnSpc>
                <a:spcPct val="100000"/>
              </a:lnSpc>
              <a:spcBef>
                <a:spcPts val="0"/>
              </a:spcBef>
            </a:pPr>
            <a:endParaRPr lang="it-IT" sz="2000" b="1" dirty="0" smtClean="0">
              <a:solidFill>
                <a:srgbClr val="0070C0"/>
              </a:solidFill>
              <a:latin typeface="Verdana" pitchFamily="34" charset="0"/>
              <a:ea typeface="Verdana" pitchFamily="34" charset="0"/>
              <a:cs typeface="Verdana" pitchFamily="34" charset="0"/>
            </a:endParaRPr>
          </a:p>
          <a:p>
            <a:pPr>
              <a:lnSpc>
                <a:spcPct val="100000"/>
              </a:lnSpc>
              <a:spcBef>
                <a:spcPts val="0"/>
              </a:spcBef>
            </a:pPr>
            <a:endParaRPr lang="it-IT" sz="2000" b="1" dirty="0" smtClean="0">
              <a:solidFill>
                <a:srgbClr val="0070C0"/>
              </a:solidFill>
              <a:latin typeface="Verdana" pitchFamily="34" charset="0"/>
              <a:ea typeface="Verdana" pitchFamily="34" charset="0"/>
              <a:cs typeface="Verdana" pitchFamily="34" charset="0"/>
            </a:endParaRPr>
          </a:p>
          <a:p>
            <a:pPr marL="457200" indent="-457200" algn="just">
              <a:buAutoNum type="alphaUcParenR"/>
            </a:pPr>
            <a:endParaRPr lang="it-IT" sz="2000" b="1" cap="none" dirty="0" smtClean="0">
              <a:solidFill>
                <a:srgbClr val="0070C0"/>
              </a:solidFill>
              <a:latin typeface="Verdana" pitchFamily="34" charset="0"/>
              <a:ea typeface="Verdana" pitchFamily="34" charset="0"/>
              <a:cs typeface="Verdana" pitchFamily="34" charset="0"/>
            </a:endParaRP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7"/>
            <a:ext cx="12192000" cy="6008914"/>
          </a:xfrm>
          <a:solidFill>
            <a:srgbClr val="F7FFFE"/>
          </a:solidFill>
        </p:spPr>
        <p:txBody>
          <a:bodyPr>
            <a:normAutofit/>
          </a:bodyPr>
          <a:lstStyle/>
          <a:p>
            <a:pPr>
              <a:lnSpc>
                <a:spcPct val="100000"/>
              </a:lnSpc>
              <a:spcBef>
                <a:spcPts val="0"/>
              </a:spcBef>
            </a:pPr>
            <a:r>
              <a:rPr lang="it-IT" sz="2000" b="1" dirty="0" smtClean="0">
                <a:solidFill>
                  <a:srgbClr val="002060"/>
                </a:solidFill>
                <a:latin typeface="Verdana" pitchFamily="34" charset="0"/>
                <a:ea typeface="Verdana" pitchFamily="34" charset="0"/>
                <a:cs typeface="Verdana" pitchFamily="34" charset="0"/>
              </a:rPr>
              <a:t>CONCORSO STRAORDINARIO SCUOLE SECONDARIE</a:t>
            </a:r>
          </a:p>
          <a:p>
            <a:pPr>
              <a:lnSpc>
                <a:spcPct val="100000"/>
              </a:lnSpc>
              <a:spcBef>
                <a:spcPts val="0"/>
              </a:spcBef>
            </a:pPr>
            <a:r>
              <a:rPr lang="it-IT" sz="2000" b="1" dirty="0" smtClean="0">
                <a:solidFill>
                  <a:srgbClr val="FFC000"/>
                </a:solidFill>
                <a:latin typeface="Verdana" pitchFamily="34" charset="0"/>
                <a:ea typeface="Verdana" pitchFamily="34" charset="0"/>
                <a:cs typeface="Verdana" pitchFamily="34" charset="0"/>
              </a:rPr>
              <a:t>LA PRESENTAZIONE DELLA DOMANDA</a:t>
            </a:r>
          </a:p>
          <a:p>
            <a:pPr algn="just">
              <a:lnSpc>
                <a:spcPct val="100000"/>
              </a:lnSpc>
              <a:spcBef>
                <a:spcPts val="0"/>
              </a:spcBef>
            </a:pPr>
            <a:endParaRPr lang="it-IT" sz="2000" b="1" dirty="0" smtClean="0">
              <a:solidFill>
                <a:srgbClr val="002060"/>
              </a:solidFill>
              <a:latin typeface="Verdana" pitchFamily="34" charset="0"/>
              <a:ea typeface="Verdana" pitchFamily="34" charset="0"/>
              <a:cs typeface="Verdana" pitchFamily="34" charset="0"/>
            </a:endParaRPr>
          </a:p>
          <a:p>
            <a:pPr algn="just">
              <a:lnSpc>
                <a:spcPct val="100000"/>
              </a:lnSpc>
              <a:spcBef>
                <a:spcPts val="0"/>
              </a:spcBef>
              <a:buFont typeface="Wingdings"/>
              <a:buChar char="Ø"/>
            </a:pPr>
            <a:r>
              <a:rPr lang="it-IT" sz="2400" b="1" dirty="0" smtClean="0">
                <a:solidFill>
                  <a:srgbClr val="0070C0"/>
                </a:solidFill>
                <a:latin typeface="Verdana" pitchFamily="34" charset="0"/>
                <a:ea typeface="Verdana" pitchFamily="34" charset="0"/>
                <a:cs typeface="Verdana" pitchFamily="34" charset="0"/>
              </a:rPr>
              <a:t>  LA DOMANDA PUO’ ESSERE PRODOTTA IN UNA SOLA REGIONE.</a:t>
            </a:r>
          </a:p>
          <a:p>
            <a:pPr algn="just">
              <a:lnSpc>
                <a:spcPct val="100000"/>
              </a:lnSpc>
              <a:spcBef>
                <a:spcPts val="0"/>
              </a:spcBef>
            </a:pPr>
            <a:endParaRPr lang="it-IT" sz="2000" b="1" dirty="0" smtClean="0">
              <a:solidFill>
                <a:srgbClr val="0070C0"/>
              </a:solidFill>
              <a:latin typeface="Verdana" pitchFamily="34" charset="0"/>
              <a:ea typeface="Verdana" pitchFamily="34" charset="0"/>
              <a:cs typeface="Verdana" pitchFamily="34" charset="0"/>
            </a:endParaRPr>
          </a:p>
          <a:p>
            <a:pPr algn="just">
              <a:lnSpc>
                <a:spcPct val="100000"/>
              </a:lnSpc>
              <a:spcBef>
                <a:spcPts val="0"/>
              </a:spcBef>
              <a:buFont typeface="Wingdings"/>
              <a:buChar char="Ø"/>
            </a:pPr>
            <a:r>
              <a:rPr lang="it-IT" sz="2400" b="1" dirty="0" smtClean="0">
                <a:solidFill>
                  <a:srgbClr val="0070C0"/>
                </a:solidFill>
                <a:latin typeface="Verdana" pitchFamily="34" charset="0"/>
                <a:ea typeface="Verdana" pitchFamily="34" charset="0"/>
                <a:cs typeface="Verdana" pitchFamily="34" charset="0"/>
              </a:rPr>
              <a:t>  OCCORRE ESSERE IN POSSESSO DEI RELATIVI TITOLI PREVISTI DAL BANDO:</a:t>
            </a:r>
          </a:p>
          <a:p>
            <a:pPr algn="just">
              <a:lnSpc>
                <a:spcPct val="100000"/>
              </a:lnSpc>
              <a:spcBef>
                <a:spcPts val="0"/>
              </a:spcBef>
              <a:buFont typeface="Wingdings"/>
              <a:buChar char="Ø"/>
            </a:pPr>
            <a:endParaRPr lang="it-IT" sz="2000" b="1" dirty="0" smtClean="0">
              <a:solidFill>
                <a:srgbClr val="0070C0"/>
              </a:solidFill>
              <a:latin typeface="Verdana" pitchFamily="34" charset="0"/>
              <a:ea typeface="Verdana" pitchFamily="34" charset="0"/>
              <a:cs typeface="Verdana" pitchFamily="34" charset="0"/>
            </a:endParaRPr>
          </a:p>
          <a:p>
            <a:pPr algn="just">
              <a:lnSpc>
                <a:spcPct val="100000"/>
              </a:lnSpc>
              <a:spcBef>
                <a:spcPts val="0"/>
              </a:spcBef>
              <a:buFont typeface="Wingdings"/>
              <a:buChar char="Ø"/>
            </a:pPr>
            <a:r>
              <a:rPr lang="it-IT" sz="2400" b="1" dirty="0" smtClean="0">
                <a:solidFill>
                  <a:srgbClr val="0070C0"/>
                </a:solidFill>
                <a:latin typeface="Verdana" pitchFamily="34" charset="0"/>
                <a:ea typeface="Verdana" pitchFamily="34" charset="0"/>
                <a:cs typeface="Verdana" pitchFamily="34" charset="0"/>
              </a:rPr>
              <a:t>  SI POTRA’ PRODURRE DOMANDA PER UNA SOLA CLASSE DI CONCORSO PER LA SCUOLA SECONDARIA</a:t>
            </a:r>
            <a:r>
              <a:rPr lang="it-IT" sz="2400" b="1" dirty="0" smtClean="0">
                <a:solidFill>
                  <a:srgbClr val="0070C0"/>
                </a:solidFill>
                <a:latin typeface="Verdana" pitchFamily="34" charset="0"/>
                <a:ea typeface="Verdana" pitchFamily="34" charset="0"/>
                <a:cs typeface="Verdana" pitchFamily="34" charset="0"/>
              </a:rPr>
              <a:t>;</a:t>
            </a:r>
          </a:p>
          <a:p>
            <a:pPr algn="just">
              <a:lnSpc>
                <a:spcPct val="100000"/>
              </a:lnSpc>
              <a:spcBef>
                <a:spcPts val="0"/>
              </a:spcBef>
              <a:buFont typeface="Wingdings"/>
              <a:buChar char="Ø"/>
            </a:pPr>
            <a:endParaRPr lang="it-IT" sz="2400" b="1" dirty="0">
              <a:solidFill>
                <a:srgbClr val="0070C0"/>
              </a:solidFill>
              <a:latin typeface="Verdana" pitchFamily="34" charset="0"/>
              <a:ea typeface="Verdana" pitchFamily="34" charset="0"/>
              <a:cs typeface="Verdana" pitchFamily="34" charset="0"/>
            </a:endParaRPr>
          </a:p>
          <a:p>
            <a:pPr algn="just">
              <a:lnSpc>
                <a:spcPct val="100000"/>
              </a:lnSpc>
              <a:spcBef>
                <a:spcPts val="0"/>
              </a:spcBef>
              <a:buFont typeface="Wingdings"/>
              <a:buChar char="Ø"/>
            </a:pPr>
            <a:r>
              <a:rPr lang="it-IT" sz="2400" b="1" dirty="0" smtClean="0">
                <a:solidFill>
                  <a:srgbClr val="0070C0"/>
                </a:solidFill>
                <a:latin typeface="Verdana" pitchFamily="34" charset="0"/>
                <a:ea typeface="Verdana" pitchFamily="34" charset="0"/>
                <a:cs typeface="Verdana" pitchFamily="34" charset="0"/>
              </a:rPr>
              <a:t>NON E’ PREVISTO IL CONSEGUIMENTO DELL’ABILITAZIONE SUL SOSTEGNO</a:t>
            </a:r>
            <a:endParaRPr lang="it-IT" sz="2400" b="1" dirty="0" smtClean="0">
              <a:solidFill>
                <a:srgbClr val="0070C0"/>
              </a:solidFill>
              <a:latin typeface="Verdana" pitchFamily="34" charset="0"/>
              <a:ea typeface="Verdana" pitchFamily="34" charset="0"/>
              <a:cs typeface="Verdana" pitchFamily="34" charset="0"/>
            </a:endParaRPr>
          </a:p>
          <a:p>
            <a:pPr algn="just">
              <a:lnSpc>
                <a:spcPct val="100000"/>
              </a:lnSpc>
              <a:spcBef>
                <a:spcPts val="0"/>
              </a:spcBef>
              <a:buFont typeface="Wingdings"/>
              <a:buChar char="Ø"/>
            </a:pPr>
            <a:endParaRPr lang="it-IT" sz="2000" b="1" dirty="0" smtClean="0">
              <a:solidFill>
                <a:srgbClr val="0070C0"/>
              </a:solidFill>
              <a:latin typeface="Verdana" pitchFamily="34" charset="0"/>
              <a:ea typeface="Verdana" pitchFamily="34" charset="0"/>
              <a:cs typeface="Verdana" pitchFamily="34" charset="0"/>
            </a:endParaRPr>
          </a:p>
          <a:p>
            <a:pPr algn="just">
              <a:lnSpc>
                <a:spcPct val="100000"/>
              </a:lnSpc>
              <a:spcBef>
                <a:spcPts val="0"/>
              </a:spcBef>
              <a:buFont typeface="Wingdings"/>
              <a:buChar char="Ø"/>
            </a:pPr>
            <a:endParaRPr lang="it-IT" sz="2000" b="1" dirty="0" smtClean="0">
              <a:solidFill>
                <a:srgbClr val="0070C0"/>
              </a:solidFill>
              <a:latin typeface="Verdana" pitchFamily="34" charset="0"/>
              <a:ea typeface="Verdana" pitchFamily="34" charset="0"/>
              <a:cs typeface="Verdana" pitchFamily="34" charset="0"/>
            </a:endParaRPr>
          </a:p>
          <a:p>
            <a:pPr>
              <a:lnSpc>
                <a:spcPct val="100000"/>
              </a:lnSpc>
              <a:spcBef>
                <a:spcPts val="0"/>
              </a:spcBef>
            </a:pPr>
            <a:endParaRPr lang="it-IT" sz="2000" b="1" dirty="0" smtClean="0">
              <a:solidFill>
                <a:srgbClr val="0070C0"/>
              </a:solidFill>
              <a:latin typeface="Verdana" pitchFamily="34" charset="0"/>
              <a:ea typeface="Verdana" pitchFamily="34" charset="0"/>
              <a:cs typeface="Verdana" pitchFamily="34" charset="0"/>
            </a:endParaRPr>
          </a:p>
          <a:p>
            <a:pPr marL="457200" indent="-457200" algn="just">
              <a:buAutoNum type="alphaUcParenR"/>
            </a:pPr>
            <a:endParaRPr lang="it-IT" sz="2000" b="1" cap="none" dirty="0" smtClean="0">
              <a:solidFill>
                <a:srgbClr val="0070C0"/>
              </a:solidFill>
              <a:latin typeface="Verdana" pitchFamily="34" charset="0"/>
              <a:ea typeface="Verdana" pitchFamily="34" charset="0"/>
              <a:cs typeface="Verdana" pitchFamily="34" charset="0"/>
            </a:endParaRP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849087"/>
            <a:ext cx="12192000" cy="6008914"/>
          </a:xfrm>
          <a:solidFill>
            <a:srgbClr val="F7FFFE"/>
          </a:solidFill>
        </p:spPr>
        <p:txBody>
          <a:bodyPr>
            <a:normAutofit/>
          </a:bodyPr>
          <a:lstStyle/>
          <a:p>
            <a:r>
              <a:rPr lang="it-IT" sz="1600" b="1" dirty="0" smtClean="0">
                <a:solidFill>
                  <a:srgbClr val="002060"/>
                </a:solidFill>
                <a:latin typeface="Verdana" pitchFamily="34" charset="0"/>
                <a:ea typeface="Verdana" pitchFamily="34" charset="0"/>
                <a:cs typeface="Verdana" pitchFamily="34" charset="0"/>
              </a:rPr>
              <a:t>CONCORSO STRAORDINARIO SCUOLE SECONDARIE</a:t>
            </a:r>
          </a:p>
          <a:p>
            <a:r>
              <a:rPr lang="it-IT" sz="1800" b="1" dirty="0" smtClean="0">
                <a:solidFill>
                  <a:srgbClr val="FFC000"/>
                </a:solidFill>
                <a:latin typeface="Verdana" pitchFamily="34" charset="0"/>
                <a:ea typeface="Verdana" pitchFamily="34" charset="0"/>
                <a:cs typeface="Verdana" pitchFamily="34" charset="0"/>
              </a:rPr>
              <a:t>LA PROVA </a:t>
            </a:r>
            <a:r>
              <a:rPr lang="it-IT" sz="1800" b="1" dirty="0" err="1" smtClean="0">
                <a:solidFill>
                  <a:srgbClr val="FFC000"/>
                </a:solidFill>
                <a:latin typeface="Verdana" pitchFamily="34" charset="0"/>
                <a:ea typeface="Verdana" pitchFamily="34" charset="0"/>
                <a:cs typeface="Verdana" pitchFamily="34" charset="0"/>
              </a:rPr>
              <a:t>D’ESAME</a:t>
            </a:r>
            <a:endParaRPr lang="it-IT" sz="1800" b="1" dirty="0" smtClean="0">
              <a:solidFill>
                <a:srgbClr val="FFC000"/>
              </a:solidFill>
              <a:latin typeface="Verdana" pitchFamily="34" charset="0"/>
              <a:ea typeface="Verdana" pitchFamily="34" charset="0"/>
              <a:cs typeface="Verdana" pitchFamily="34" charset="0"/>
            </a:endParaRPr>
          </a:p>
          <a:p>
            <a:r>
              <a:rPr lang="it-IT" sz="1600" b="1" dirty="0" smtClean="0">
                <a:solidFill>
                  <a:srgbClr val="002060"/>
                </a:solidFill>
                <a:latin typeface="Verdana" pitchFamily="34" charset="0"/>
                <a:ea typeface="Verdana" pitchFamily="34" charset="0"/>
                <a:cs typeface="Verdana" pitchFamily="34" charset="0"/>
              </a:rPr>
              <a:t>  PROVA COMPUTER-BASED, VERTERA’:</a:t>
            </a:r>
          </a:p>
          <a:p>
            <a:r>
              <a:rPr lang="it-IT" sz="1600" b="1" dirty="0" smtClean="0">
                <a:solidFill>
                  <a:srgbClr val="0070C0"/>
                </a:solidFill>
                <a:latin typeface="Verdana" pitchFamily="34" charset="0"/>
                <a:ea typeface="Verdana" pitchFamily="34" charset="0"/>
                <a:cs typeface="Verdana" pitchFamily="34" charset="0"/>
              </a:rPr>
              <a:t>POSTI CURRICULARI</a:t>
            </a:r>
          </a:p>
          <a:p>
            <a:pPr algn="just">
              <a:buFont typeface="Wingdings"/>
              <a:buChar char="Ø"/>
            </a:pPr>
            <a:r>
              <a:rPr lang="it-IT" sz="1400" b="1" dirty="0" smtClean="0">
                <a:solidFill>
                  <a:srgbClr val="FF0000"/>
                </a:solidFill>
                <a:latin typeface="Verdana" pitchFamily="34" charset="0"/>
                <a:ea typeface="Verdana" pitchFamily="34" charset="0"/>
                <a:cs typeface="Verdana" pitchFamily="34" charset="0"/>
              </a:rPr>
              <a:t>   60 QUESITI A RISPOSTA MULTIPLA CON QUATTRO OPZIONI DI RISPOSTA- </a:t>
            </a:r>
            <a:r>
              <a:rPr lang="it-IT" sz="1400" b="1" dirty="0" smtClean="0">
                <a:solidFill>
                  <a:srgbClr val="002060"/>
                </a:solidFill>
                <a:latin typeface="Verdana" pitchFamily="34" charset="0"/>
                <a:ea typeface="Verdana" pitchFamily="34" charset="0"/>
                <a:cs typeface="Verdana" pitchFamily="34" charset="0"/>
              </a:rPr>
              <a:t>TEMPO  </a:t>
            </a:r>
            <a:r>
              <a:rPr lang="it-IT" sz="1400" b="1" dirty="0" smtClean="0">
                <a:solidFill>
                  <a:srgbClr val="002060"/>
                </a:solidFill>
                <a:latin typeface="Verdana" pitchFamily="34" charset="0"/>
                <a:ea typeface="Verdana" pitchFamily="34" charset="0"/>
                <a:cs typeface="Verdana" pitchFamily="34" charset="0"/>
              </a:rPr>
              <a:t>60 MINUTI-</a:t>
            </a:r>
          </a:p>
          <a:p>
            <a:pPr algn="just">
              <a:buFont typeface="Wingdings"/>
              <a:buChar char="Ø"/>
            </a:pPr>
            <a:r>
              <a:rPr lang="it-IT" sz="1400" b="1" dirty="0" smtClean="0">
                <a:solidFill>
                  <a:srgbClr val="002060"/>
                </a:solidFill>
                <a:latin typeface="Verdana" pitchFamily="34" charset="0"/>
                <a:ea typeface="Verdana" pitchFamily="34" charset="0"/>
                <a:cs typeface="Verdana" pitchFamily="34" charset="0"/>
              </a:rPr>
              <a:t>PROGRAMMA :</a:t>
            </a:r>
            <a:endParaRPr lang="it-IT" sz="1400" b="1" dirty="0" smtClean="0">
              <a:solidFill>
                <a:srgbClr val="002060"/>
              </a:solidFill>
              <a:latin typeface="Verdana" pitchFamily="34" charset="0"/>
              <a:ea typeface="Verdana" pitchFamily="34" charset="0"/>
              <a:cs typeface="Verdana" pitchFamily="34" charset="0"/>
            </a:endParaRPr>
          </a:p>
          <a:p>
            <a:pPr marL="342900" indent="-342900" algn="just">
              <a:buAutoNum type="alphaUcParenR"/>
            </a:pPr>
            <a:r>
              <a:rPr lang="it-IT" sz="1400" b="1" dirty="0" smtClean="0">
                <a:solidFill>
                  <a:srgbClr val="002060"/>
                </a:solidFill>
                <a:latin typeface="Verdana" pitchFamily="34" charset="0"/>
                <a:ea typeface="Verdana" pitchFamily="34" charset="0"/>
                <a:cs typeface="Verdana" pitchFamily="34" charset="0"/>
              </a:rPr>
              <a:t> Competenze disciplinari relative alla classe di concorso 	 40 QUESITI			</a:t>
            </a:r>
          </a:p>
          <a:p>
            <a:pPr marL="457200" indent="-457200" algn="just">
              <a:buAutoNum type="alphaUcParenR"/>
            </a:pPr>
            <a:r>
              <a:rPr lang="it-IT" sz="1400" b="1" dirty="0" smtClean="0">
                <a:solidFill>
                  <a:srgbClr val="002060"/>
                </a:solidFill>
                <a:latin typeface="Verdana" pitchFamily="34" charset="0"/>
                <a:ea typeface="Verdana" pitchFamily="34" charset="0"/>
                <a:cs typeface="Verdana" pitchFamily="34" charset="0"/>
              </a:rPr>
              <a:t>COMPETENZE DIDATTICHE/METODOLOGICHE: 			 20 QUESITI</a:t>
            </a:r>
          </a:p>
          <a:p>
            <a:pPr marL="457200" indent="-457200" algn="just"/>
            <a:r>
              <a:rPr lang="it-IT" sz="1400" b="1" dirty="0" smtClean="0">
                <a:solidFill>
                  <a:srgbClr val="002060"/>
                </a:solidFill>
                <a:latin typeface="Verdana" pitchFamily="34" charset="0"/>
                <a:ea typeface="Verdana" pitchFamily="34" charset="0"/>
                <a:cs typeface="Verdana" pitchFamily="34" charset="0"/>
              </a:rPr>
              <a:t>	</a:t>
            </a:r>
            <a:r>
              <a:rPr lang="it-IT" sz="1400" b="1" dirty="0" smtClean="0">
                <a:solidFill>
                  <a:srgbClr val="0070C0"/>
                </a:solidFill>
                <a:latin typeface="Verdana" pitchFamily="34" charset="0"/>
                <a:ea typeface="Verdana" pitchFamily="34" charset="0"/>
                <a:cs typeface="Verdana" pitchFamily="34" charset="0"/>
              </a:rPr>
              <a:t>PER LE CLASSI </a:t>
            </a:r>
            <a:r>
              <a:rPr lang="it-IT" sz="1400" b="1" dirty="0" err="1" smtClean="0">
                <a:solidFill>
                  <a:srgbClr val="0070C0"/>
                </a:solidFill>
                <a:latin typeface="Verdana" pitchFamily="34" charset="0"/>
                <a:ea typeface="Verdana" pitchFamily="34" charset="0"/>
                <a:cs typeface="Verdana" pitchFamily="34" charset="0"/>
              </a:rPr>
              <a:t>DI</a:t>
            </a:r>
            <a:r>
              <a:rPr lang="it-IT" sz="1400" b="1" dirty="0" smtClean="0">
                <a:solidFill>
                  <a:srgbClr val="0070C0"/>
                </a:solidFill>
                <a:latin typeface="Verdana" pitchFamily="34" charset="0"/>
                <a:ea typeface="Verdana" pitchFamily="34" charset="0"/>
                <a:cs typeface="Verdana" pitchFamily="34" charset="0"/>
              </a:rPr>
              <a:t> CONCORSO A024 – A025- B02 : TUTTI I QUESITI SARANNO POSTI NELLA LINGUA </a:t>
            </a:r>
            <a:r>
              <a:rPr lang="it-IT" sz="1400" b="1" dirty="0" err="1" smtClean="0">
                <a:solidFill>
                  <a:srgbClr val="0070C0"/>
                </a:solidFill>
                <a:latin typeface="Verdana" pitchFamily="34" charset="0"/>
                <a:ea typeface="Verdana" pitchFamily="34" charset="0"/>
                <a:cs typeface="Verdana" pitchFamily="34" charset="0"/>
              </a:rPr>
              <a:t>DI</a:t>
            </a:r>
            <a:r>
              <a:rPr lang="it-IT" sz="1400" b="1" dirty="0" smtClean="0">
                <a:solidFill>
                  <a:srgbClr val="0070C0"/>
                </a:solidFill>
                <a:latin typeface="Verdana" pitchFamily="34" charset="0"/>
                <a:ea typeface="Verdana" pitchFamily="34" charset="0"/>
                <a:cs typeface="Verdana" pitchFamily="34" charset="0"/>
              </a:rPr>
              <a:t> INSEGNAMENTO</a:t>
            </a:r>
          </a:p>
          <a:p>
            <a:pPr marL="457200" indent="-457200" algn="just">
              <a:buFont typeface="Wingdings"/>
              <a:buChar char="Ø"/>
            </a:pPr>
            <a:r>
              <a:rPr lang="it-IT" sz="1400" b="1" dirty="0" smtClean="0">
                <a:solidFill>
                  <a:srgbClr val="FF0000"/>
                </a:solidFill>
                <a:latin typeface="Verdana" pitchFamily="34" charset="0"/>
                <a:ea typeface="Verdana" pitchFamily="34" charset="0"/>
                <a:cs typeface="Verdana" pitchFamily="34" charset="0"/>
              </a:rPr>
              <a:t>IL PROGRAMMA DEL CONCORSO, PER LA PROVA COMPUTER-BASED IN OGNI CASO SI RIFA’ A QUANTO PREVISTO NELL’ALLEGATO A) AL BANDO </a:t>
            </a:r>
            <a:r>
              <a:rPr lang="it-IT" sz="1400" b="1" dirty="0" err="1" smtClean="0">
                <a:solidFill>
                  <a:srgbClr val="FF0000"/>
                </a:solidFill>
                <a:latin typeface="Verdana" pitchFamily="34" charset="0"/>
                <a:ea typeface="Verdana" pitchFamily="34" charset="0"/>
                <a:cs typeface="Verdana" pitchFamily="34" charset="0"/>
              </a:rPr>
              <a:t>DI</a:t>
            </a:r>
            <a:r>
              <a:rPr lang="it-IT" sz="1400" b="1" dirty="0" smtClean="0">
                <a:solidFill>
                  <a:srgbClr val="FF0000"/>
                </a:solidFill>
                <a:latin typeface="Verdana" pitchFamily="34" charset="0"/>
                <a:ea typeface="Verdana" pitchFamily="34" charset="0"/>
                <a:cs typeface="Verdana" pitchFamily="34" charset="0"/>
              </a:rPr>
              <a:t> CONCORSO ORDINARIO.</a:t>
            </a:r>
          </a:p>
          <a:p>
            <a:pPr marL="457200" indent="-457200" algn="just"/>
            <a:r>
              <a:rPr lang="it-IT" sz="1400" b="1" dirty="0" smtClean="0">
                <a:solidFill>
                  <a:srgbClr val="0070C0"/>
                </a:solidFill>
                <a:latin typeface="Verdana" pitchFamily="34" charset="0"/>
                <a:ea typeface="Verdana" pitchFamily="34" charset="0"/>
                <a:cs typeface="Verdana" pitchFamily="34" charset="0"/>
              </a:rPr>
              <a:t>        </a:t>
            </a:r>
            <a:r>
              <a:rPr lang="it-IT" sz="1400" b="1" dirty="0" smtClean="0">
                <a:solidFill>
                  <a:srgbClr val="002060"/>
                </a:solidFill>
                <a:latin typeface="Verdana" pitchFamily="34" charset="0"/>
                <a:ea typeface="Verdana" pitchFamily="34" charset="0"/>
                <a:cs typeface="Verdana" pitchFamily="34" charset="0"/>
              </a:rPr>
              <a:t>AD OGNI RISPOSTA ESATTA SARA’ ATTRIBUITO 1 PUNTO – ZERO PUNTI A RISPOSTA ERRATA O NON DATA</a:t>
            </a:r>
          </a:p>
          <a:p>
            <a:pPr marL="457200" indent="-457200"/>
            <a:r>
              <a:rPr lang="it-IT" sz="1800" b="1" dirty="0" smtClean="0">
                <a:solidFill>
                  <a:srgbClr val="FF0000"/>
                </a:solidFill>
                <a:latin typeface="Verdana" pitchFamily="34" charset="0"/>
                <a:ea typeface="Verdana" pitchFamily="34" charset="0"/>
                <a:cs typeface="Verdana" pitchFamily="34" charset="0"/>
              </a:rPr>
              <a:t> LA PROVA SI INTENDE SUPERATA CONSEGUENDO UN PUNTEGGIO </a:t>
            </a:r>
            <a:r>
              <a:rPr lang="it-IT" sz="1800" b="1" dirty="0" err="1" smtClean="0">
                <a:solidFill>
                  <a:srgbClr val="FF0000"/>
                </a:solidFill>
                <a:latin typeface="Verdana" pitchFamily="34" charset="0"/>
                <a:ea typeface="Verdana" pitchFamily="34" charset="0"/>
                <a:cs typeface="Verdana" pitchFamily="34" charset="0"/>
              </a:rPr>
              <a:t>DI</a:t>
            </a:r>
            <a:r>
              <a:rPr lang="it-IT" sz="1800" b="1" dirty="0" smtClean="0">
                <a:solidFill>
                  <a:srgbClr val="FF0000"/>
                </a:solidFill>
                <a:latin typeface="Verdana" pitchFamily="34" charset="0"/>
                <a:ea typeface="Verdana" pitchFamily="34" charset="0"/>
                <a:cs typeface="Verdana" pitchFamily="34" charset="0"/>
              </a:rPr>
              <a:t> ALMENO 42/60</a:t>
            </a:r>
          </a:p>
          <a:p>
            <a:pPr marL="457200" indent="-457200" algn="just">
              <a:buAutoNum type="alphaUcParenR"/>
            </a:pPr>
            <a:endParaRPr lang="it-IT" sz="1400" b="1" dirty="0" smtClean="0">
              <a:solidFill>
                <a:srgbClr val="002060"/>
              </a:solidFill>
              <a:latin typeface="Verdana" pitchFamily="34" charset="0"/>
              <a:ea typeface="Verdana" pitchFamily="34" charset="0"/>
              <a:cs typeface="Verdana" pitchFamily="34" charset="0"/>
            </a:endParaRPr>
          </a:p>
          <a:p>
            <a:pPr marL="457200" indent="-457200" algn="just">
              <a:buAutoNum type="arabicParenR"/>
            </a:pPr>
            <a:endParaRPr lang="it-IT" sz="2000" b="1" dirty="0" smtClean="0">
              <a:solidFill>
                <a:srgbClr val="002060"/>
              </a:solidFill>
              <a:latin typeface="Verdana" pitchFamily="34" charset="0"/>
              <a:ea typeface="Verdana" pitchFamily="34" charset="0"/>
              <a:cs typeface="Verdana" pitchFamily="34" charset="0"/>
            </a:endParaRPr>
          </a:p>
        </p:txBody>
      </p:sp>
      <p:pic>
        <p:nvPicPr>
          <p:cNvPr id="4" name="image1.jpeg"/>
          <p:cNvPicPr/>
          <p:nvPr/>
        </p:nvPicPr>
        <p:blipFill>
          <a:blip r:embed="rId2" cstate="print"/>
          <a:stretch>
            <a:fillRect/>
          </a:stretch>
        </p:blipFill>
        <p:spPr>
          <a:xfrm>
            <a:off x="209006" y="2"/>
            <a:ext cx="1267097" cy="83602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Gocci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TM04033925[[fn=Goccia]]</Template>
  <TotalTime>1672</TotalTime>
  <Words>1177</Words>
  <Application>Microsoft Office PowerPoint</Application>
  <PresentationFormat>Widescreen</PresentationFormat>
  <Paragraphs>117</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Tw Cen MT</vt:lpstr>
      <vt:lpstr>Verdana</vt:lpstr>
      <vt:lpstr>Wingdings</vt:lpstr>
      <vt:lpstr>Goccia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portsind</dc:creator>
  <cp:lastModifiedBy>Giuseppe</cp:lastModifiedBy>
  <cp:revision>73</cp:revision>
  <dcterms:created xsi:type="dcterms:W3CDTF">2019-01-23T10:12:48Z</dcterms:created>
  <dcterms:modified xsi:type="dcterms:W3CDTF">2020-06-03T11:40:30Z</dcterms:modified>
</cp:coreProperties>
</file>