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97" r:id="rId8"/>
    <p:sldId id="288" r:id="rId9"/>
    <p:sldId id="289" r:id="rId10"/>
    <p:sldId id="299" r:id="rId11"/>
    <p:sldId id="290" r:id="rId12"/>
    <p:sldId id="292" r:id="rId13"/>
    <p:sldId id="301" r:id="rId14"/>
    <p:sldId id="304" r:id="rId15"/>
    <p:sldId id="302" r:id="rId16"/>
    <p:sldId id="303" r:id="rId17"/>
    <p:sldId id="293" r:id="rId18"/>
    <p:sldId id="294" r:id="rId19"/>
    <p:sldId id="298" r:id="rId20"/>
    <p:sldId id="295" r:id="rId21"/>
    <p:sldId id="29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60D"/>
    <a:srgbClr val="FDCBF2"/>
    <a:srgbClr val="F7FFFE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SEGRETERIA PROVINCIALE FLP SCUOLA FOGGIA</a:t>
            </a:r>
          </a:p>
          <a:p>
            <a:r>
              <a:rPr lang="it-IT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 AL CONCORSO </a:t>
            </a:r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ORDINARIO</a:t>
            </a:r>
            <a:endParaRPr lang="it-IT" sz="2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IMMISSIONE IN RUOLO E CONSEGUIMENTO DELL’ABILITAZIONE</a:t>
            </a:r>
            <a:endParaRPr lang="it-IT" sz="24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2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32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it-IT" sz="32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</a:t>
            </a:r>
            <a:r>
              <a:rPr lang="it-IT" sz="32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preselettiva</a:t>
            </a:r>
          </a:p>
          <a:p>
            <a:r>
              <a:rPr lang="it-IT" sz="3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Attenzione</a:t>
            </a:r>
          </a:p>
          <a:p>
            <a:r>
              <a:rPr lang="it-IT" sz="3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preselettiva </a:t>
            </a:r>
            <a:r>
              <a:rPr lang="it-IT" sz="3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sara’</a:t>
            </a:r>
            <a:r>
              <a:rPr lang="it-IT" sz="3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unica</a:t>
            </a:r>
          </a:p>
          <a:p>
            <a:pPr algn="just"/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Significa che se partecipo per:</a:t>
            </a:r>
          </a:p>
          <a:p>
            <a:pPr marL="514350" indent="-514350" algn="just">
              <a:buAutoNum type="alphaLcParenR"/>
            </a:pPr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classe di concorso scuola secondaria di primo grado </a:t>
            </a:r>
          </a:p>
          <a:p>
            <a:pPr marL="514350" indent="-514350" algn="just">
              <a:buAutoNum type="alphaLcParenR"/>
            </a:pPr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classe di concorso di secondo grado</a:t>
            </a:r>
          </a:p>
          <a:p>
            <a:pPr marL="514350" indent="-514350" algn="just">
              <a:buAutoNum type="alphaLcParenR"/>
            </a:pPr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posto di sostegno, </a:t>
            </a:r>
          </a:p>
          <a:p>
            <a:pPr marL="514350" indent="-514350" algn="just"/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it-IT" sz="32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sosterro’</a:t>
            </a:r>
            <a:r>
              <a:rPr lang="it-IT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UNA SOLA prova PRESELETTIVA </a:t>
            </a:r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e, ovviamente, il punteggio riportato </a:t>
            </a:r>
            <a:r>
              <a:rPr lang="it-IT" sz="32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sara’</a:t>
            </a:r>
            <a:r>
              <a:rPr lang="it-IT" sz="32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poi traslato nelle diverse procedure concorsuali, al fine di accertare il diritto a partecipare alla prova scritta- COME APPRESSO VEDREMO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4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 </a:t>
            </a:r>
            <a:r>
              <a:rPr lang="it-IT" sz="18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PRESELETTIVA: </a:t>
            </a:r>
          </a:p>
          <a:p>
            <a:pPr algn="just">
              <a:buFont typeface="Wingdings"/>
              <a:buChar char="Ø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COMPUTER-BASED, UNICA PER TUTTI LE PROCEDURE CONCORSUALI, VERTERA’:</a:t>
            </a:r>
          </a:p>
          <a:p>
            <a:pPr algn="just">
              <a:buFont typeface="Wingdings"/>
              <a:buChar char="Ø"/>
            </a:pPr>
            <a:r>
              <a:rPr lang="it-IT" sz="15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60 QUESITI A RISPOSTA MULTIPLA CON QUATTRO OPZIONI </a:t>
            </a:r>
            <a:r>
              <a:rPr lang="it-IT" sz="15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5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RISPOSTA- TEMPO 60 MINUTI-</a:t>
            </a:r>
          </a:p>
          <a:p>
            <a:pPr marL="342900" indent="-3429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ACCERTAMENTO CAPACITA’ LOGICHE:                             20 QUESITI</a:t>
            </a:r>
          </a:p>
          <a:p>
            <a:pPr marL="457200" indent="-4572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COMPRENSIONE DEL TESTO:                                             20 QUESITI</a:t>
            </a:r>
          </a:p>
          <a:p>
            <a:pPr marL="457200" indent="-4572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CONOSCENZA NORMATIVA SCOLASTICA:                         10 QUESITI</a:t>
            </a:r>
          </a:p>
          <a:p>
            <a:pPr marL="457200" indent="-4572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CONOSCENZA LINGUA INGLESE :                                      10 QUESITI</a:t>
            </a:r>
          </a:p>
          <a:p>
            <a:pPr marL="457200" indent="-457200" algn="just"/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it-IT" sz="15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Almeno 20 giorni prima della prova il ministero </a:t>
            </a:r>
            <a:r>
              <a:rPr lang="it-IT" sz="15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rendera’</a:t>
            </a:r>
            <a:r>
              <a:rPr lang="it-IT" sz="15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pubblica la banca dati dei quesiti dai quali saranno estratti  QUELLI  OGGETO DELLA PROVA, Diversi, per ciascun candidato. </a:t>
            </a:r>
          </a:p>
          <a:p>
            <a:pPr marL="457200" indent="-457200"/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1 punto per risposta esatta- zero risposta non data o errata</a:t>
            </a:r>
          </a:p>
          <a:p>
            <a:pPr marL="457200" indent="-457200" algn="just"/>
            <a:r>
              <a:rPr lang="it-IT" sz="1500" dirty="0" smtClean="0">
                <a:solidFill>
                  <a:srgbClr val="FF0000"/>
                </a:solidFill>
              </a:rPr>
              <a:t>   </a:t>
            </a:r>
            <a:r>
              <a:rPr lang="it-IT" sz="1400" dirty="0" smtClean="0">
                <a:solidFill>
                  <a:srgbClr val="FF0000"/>
                </a:solidFill>
              </a:rPr>
              <a:t>       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ALLA PRIMA PROVA SCRITTA SARA’ AMMESSO </a:t>
            </a:r>
            <a:r>
              <a:rPr lang="it-IT" sz="16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  numero di candidati pari a tre volte il numero dei posti messi a concorso nella singola regione per ciascuna procedura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SECONDO IL PUNTEGGIO MIGLIORE RIPORTATO NELLA PROVA PRESELETTIVA . A PARITA’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PUNTEGGIO CON L’ULTIMO COLLOCATO UTILMENTE IN GRADUATORIA, SI VERRA’ AMMESSI ENTRAMBI O TUTTI COLORO CHE HANNO CONSEGUITO IDENTICO PUNTEGGIO.</a:t>
            </a:r>
          </a:p>
          <a:p>
            <a:pPr marL="457200" indent="-457200" algn="just"/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 PROVA SCRITTA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</a:p>
          <a:p>
            <a:pPr algn="just">
              <a:buFont typeface="Wingdings"/>
              <a:buChar char="Ø"/>
            </a:pP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DISTINTA PER CIASCUNA CLASSE </a:t>
            </a:r>
            <a:r>
              <a:rPr lang="it-IT" sz="18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CONCORSO, COMPRENDERA’ :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UN MINIMO </a:t>
            </a:r>
            <a:r>
              <a:rPr lang="it-IT" sz="18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 A MASSIMO 3 QUESITI A RISPOSTA APERTA INTESI A VALUTARE: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conoscenze e competenze del candidato sulle discipline afferenti alla classe di CONCORSO PER CUI SI CONCORRRE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PER LE CLASSI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LINGUA, LA PROVA SARA’ SVOLTA NELLA SPECIFICA LINGUA DELLA CLASSE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CONCORSO;</a:t>
            </a:r>
          </a:p>
          <a:p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IL PROGRAMMA E’ CONTENUTO NELL’ALLEGATO A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20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 QUESITI A RISPOSTA APERTA INTESI A VALUTARE: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CONOSCENZA DELLE METODOLOGIE DIDATTICHE PIU’ ADATTE ALLE DIVERSE DISABILITA’ E DELLE TECNICHE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INCLUSIONE SCOLASTICA;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PROVA SCRITTA, SIA CURRICULARE CHE PER SOSTEGNO, AVRA’ la durata di 120 minuti e si supera conseguendo un punteggio di almeno 28/40 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 PROVA SCRITTA -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</a:p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Abbiamo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gia’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detto: </a:t>
            </a:r>
          </a:p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PROVA, DISTINTA PER CIASCUNA CLASSE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CONCORSO, COMPRENDERA’ : </a:t>
            </a:r>
          </a:p>
          <a:p>
            <a:pPr algn="just"/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UN </a:t>
            </a:r>
            <a:r>
              <a:rPr lang="it-IT" sz="15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MINIMO </a:t>
            </a:r>
            <a:r>
              <a:rPr lang="it-IT" sz="15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5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 A MASSIMO 3 QUESITI 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RISPOSTA APERTA INTESI A VALUTARE: 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conoscenze e competenze del candidato sulle discipline afferenti alla classe di CONCORSO PER CUI SI CONCORRRE  PER LE CLASSI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LINGUA, LA PROVA SARA’ SVOLTA NELLA SPECIFICA LINGUA DELLA CLASSE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CONCORSO;</a:t>
            </a:r>
          </a:p>
          <a:p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VEDIAMO, ALLORA, L’ARTICOLAZIONE DEI QUESITI</a:t>
            </a:r>
          </a:p>
          <a:p>
            <a:pPr algn="just" fontAlgn="base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numero di quesiti in cui è articolata ogni prova rispecchia le differenze esistenti tra le varie classi di concorso, che contemplano un numero variabile di discipline.</a:t>
            </a:r>
          </a:p>
          <a:p>
            <a:pPr algn="just" fontAlgn="base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 deriva che classi di concorso che raggruppano più discipline come ad es. A13 Discipline letterarie, latino e greco avranno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avranno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fino a tre quesiti, mentre altre classi di concorso solo uno.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dura 120 minuti,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fermo restando gli eventuali tempi aggiuntivi per candidati di cui all’art. 20 legge 104/92.</a:t>
            </a:r>
          </a:p>
          <a:p>
            <a:pPr algn="just" fontAlgn="base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prova articolata su più quesiti, la commissione ha a disposizione 40 punti per ogni quesito</a:t>
            </a: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 PROVA SCRITTA -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  <a:endParaRPr lang="it-IT" sz="1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ARTICOLAZIONE DEI QUESITI</a:t>
            </a: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 A-01, A-02, A-03, A-04, A-05, A-06,  A-07,  A09,  A-10 , A-14, A-17, A-20, A-21, A-23, A-24, e A-25 (prova in lingua), A-26, A-30,  A-31, A32, A-33, A-34, A-35, A-36, A-38, A-39, A-40, A-41, A-42, A-43, A-44, A-45,  A-47, A-48, A-49, A-52, A-53, A-54, A-55, A-56, A-57, A-58, A-59, A-63, A-64,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quesito </a:t>
            </a:r>
            <a:endParaRPr lang="it-IT" sz="12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quelle indicate di seguito  INVECE:</a:t>
            </a:r>
            <a:endParaRPr lang="it-IT" sz="12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A-08 Discipline geometriche, architettura, design d’arredamento e dell’industria, scenotecnica 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quesiti (uno riguarderà le discipline architettoniche e/o scenografiche, l’altro il design)</a:t>
            </a: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A-11 Discipline letterarie e latino 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tre quesiti (Italiano, Latino, Storia/Geografia)</a:t>
            </a:r>
            <a:b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A-12 Discipline letterarie negli istituti di istruzione secondaria di secondo grado  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 (Italiano, Storia/Geografia)</a:t>
            </a:r>
            <a:b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A-13 Discipline letterarie, latino e greco 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 </a:t>
            </a:r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Italiano, Latino e Greco)</a:t>
            </a:r>
            <a:b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A-15 Discipline sanitarie 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quesiti, uno relativo ai nuclei tematici di Igiene, Anatomia, Fisiologia e</a:t>
            </a:r>
            <a:b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Patologia, l’altro ai nuclei tematici dell’Orientamento alle Arti Ausiliarie delle professioni sanitarie</a:t>
            </a: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A-16 Disegno artistico e modellazione odontotecnica 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quesiti,un quesito verterà sul disegno artistico, l’altro sulla modellazione odontotecnica.</a:t>
            </a:r>
            <a:b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A-18 Filosofia e scienze umane 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 (uno di Filosofia; uno di Scienze umane da trattarsi in modo interdisciplinare in riferimento agli ambiti disciplinari </a:t>
            </a:r>
            <a:r>
              <a:rPr lang="it-IT" sz="13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soprariportati</a:t>
            </a:r>
            <a:r>
              <a:rPr lang="it-IT" sz="13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 PROVA SCRITTA -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</a:p>
          <a:p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ARTICOLAZIONE DEI QUESITI</a:t>
            </a: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A-22 Italiano, storia, geografia nella scuola secondaria di primo grado 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tre quesiti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Italiano, Storia, Geografia)</a:t>
            </a: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A-27 – Matematica e fisica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  Uno dei quesiti riguarderà i nuclei tematici della matematica o quelli della fisica, l’altro </a:t>
            </a: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riguarderà i nuclei tematici di entrambe le discipline.</a:t>
            </a:r>
            <a:b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A-28 Matematica e scienze 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</a:t>
            </a:r>
            <a:r>
              <a:rPr lang="it-IT" sz="18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quesiti.Uno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dei quesiti riguarderà i nuclei tematici della matematica; l’altro i nuclei tematici delle scienze fisiche o chimiche o biologiche o naturali, anche con riferimento alle interazioni tra le discipline.</a:t>
            </a:r>
            <a:b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A-37 Scienze e tecnologie delle costruzioni, tecnologie e tecniche di rappresentazione grafica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quesiti, uno compreso nell’ambito disciplinare di progettazione, costruzioni ed impianti e l’altro nell’ambito topografico</a:t>
            </a:r>
            <a:b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A-46 Scienze </a:t>
            </a:r>
            <a:r>
              <a:rPr lang="it-IT" sz="18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giuridico-economiche</a:t>
            </a: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quesiti, uno di discipline giuridiche e uno di discipline economiche</a:t>
            </a:r>
            <a:b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A-50 Scienze naturali, chimiche e biologiche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tre quesiti da sviluppare in 120 minuti complessivi. Uno dei quesiti riguarderà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nuclei 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tematici della biologia, uno quelli della chimica e uno quelli di scienze della terra</a:t>
            </a:r>
            <a:b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8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 PROVA SCRITTA -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</a:p>
          <a:p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ARTICOLAZIONE DEI QUESITI</a:t>
            </a: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A-51 Scienze, tecnologie e tecniche agrarie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tre quesiti, uno compreso nell’ambito tematico delle produzioni e trasformazioni in agricoltura, uno nell’ambito tematico della gestione dell’ambiente e del territorio, uno nell’ambito tematico dell’economia, estimo e legislazione</a:t>
            </a:r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7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A-60 Tecnologia nella scuola secondaria di primo grado 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consta di due quesiti, uno relativo ai nuclei tematici “I materiali” , “L’energia” “Sistemi complessi”, l’altro relativo agli altri nuclei tematici presenti nel programma</a:t>
            </a:r>
            <a:b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7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A-61 Tecnologie e tecniche delle comunicazioni multimediali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quesiti, uno riguarderà la storia del cinema e della televisione, l’altro l’evoluzione del linguaggio, delle tecniche e delle tecnologie del settore audiovisivo.</a:t>
            </a:r>
            <a:b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7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A-62 Tecnologie e tecniche per la grafica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  Uno riguarderà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progettazione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 un prodotto grafico, l’altro la produzione di un prodotto grafico</a:t>
            </a:r>
            <a:b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7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17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A-65 Teorie e tecniche della comunicazione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 (uno sugli ambiti della comunicazione e uno sugli strumenti della comunicazione e sul loro uso)</a:t>
            </a:r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7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B-12 Laboratorio di scienze e tecnologie chimiche e microbiologiche </a:t>
            </a:r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due quesiti da sviluppare in 120 minuti complessivi. Uno dei quesiti riguarderà i nuclei tematici della chimica, uno quelli della microbiologia</a:t>
            </a:r>
          </a:p>
          <a:p>
            <a:pPr algn="just"/>
            <a:endParaRPr lang="it-IT" sz="1500" b="1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it-IT" sz="1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SECONDA PROVA SCRITTA</a:t>
            </a:r>
          </a:p>
          <a:p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SVOLGE SOLO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POSTI CURRICULARI </a:t>
            </a:r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NON PER POSTI DI SOSTEGNO</a:t>
            </a:r>
          </a:p>
          <a:p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 ACCEDE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SOLO CHI SUPERA LA PRIMA PROVA SCRITTA</a:t>
            </a:r>
          </a:p>
          <a:p>
            <a:pPr algn="just">
              <a:buFont typeface="Wingdings"/>
              <a:buChar char="Ø"/>
            </a:pPr>
            <a:r>
              <a:rPr lang="it-IT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2 QUESITI A RISPOSTA APERTA SU ARGOMENTI DISTINTI: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1   QUESITO SU COMPETENZE ANTRO-PSICO-PEDAGOGICHE;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1 QUESITO SU CONOSCENZE E COMPETENZE DIDATTICO-METODOLOGICHE RELATIVE ALLA SPECIFICA CLASSE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PROVA AVRA’ la durata di 120 minuti e si supera conseguendo un punteggio di almeno 28/40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ORALE POSTI  CURRICULARI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SUPERAMENTO DELLE PROVE SCRITTE -SENZA LIMITI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NUMERO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CANDIDATI– CONSENTE L’ACCESSO ALLA PROVA ORALE</a:t>
            </a:r>
          </a:p>
          <a:p>
            <a:pPr algn="just"/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PROVA, SECONDO IL PROGRAMMA CONTENUTO NELL’ALLEGATO A, E’ finalizzata all’accertamento della preparazione del candidato e valuta la padronanza delle discipline, nonché la capacità di progettazione didattica efficace, anche con riferimento alle TIC.</a:t>
            </a:r>
          </a:p>
          <a:p>
            <a:r>
              <a:rPr lang="it-IT" sz="19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DURATA: 45 minuti</a:t>
            </a:r>
          </a:p>
          <a:p>
            <a:pPr algn="just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COSA CONSISTE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 nella progettazione di una attività didattica, comprensiva dell’illustrazione delle scelte contenutistiche, didattiche e metodologiche compiute e di esempi di utilizzo pratico delle TIC. LA PROVA ACCERTA ANCHE CAPACITA’ </a:t>
            </a:r>
            <a:r>
              <a:rPr lang="it-IT" sz="17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COMPRENSIONE E CONVERSAZIONE LINGUA INGLESE – LIVELLO B2</a:t>
            </a:r>
          </a:p>
          <a:p>
            <a:pPr algn="just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le classi di concorso A-24 e A-25 la prova orale è condotta nella lingua straniera oggetto di insegnamento.</a:t>
            </a:r>
          </a:p>
          <a:p>
            <a:r>
              <a:rPr lang="it-IT" sz="17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MASSIMO: 40 punti. La prova è superata con un punteggio non inferiore a 28 punti. </a:t>
            </a:r>
          </a:p>
          <a:p>
            <a:pPr algn="just"/>
            <a:r>
              <a:rPr lang="it-IT" sz="19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ALCUNI CLASSI </a:t>
            </a:r>
            <a:r>
              <a:rPr lang="it-IT" sz="19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9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E’ PREVISTA ANCHE LA PROVA PRATICA, MA IL PUNTEGGIO SARA’ SEMPRE UNITARIO.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403663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ORALE POSTI  CURRICULARI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commissioni predispongono LE PROVE in numero pari a tre volte quello dei candidati ammessi alla prova. 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Ciascun candidato estrae la traccia, su cui svolgere la prova, 24 ore prima dell'orario programmato per la propria prova. 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tracce estratte sono escluse dai successivi sorteggi. Per la valutazione della prova orale, la commissione si avvale della griglia di valutazione di cui agli allegati B1/B2/B3/B4 al Decreto Ministeriale.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</a:t>
            </a:r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RIDEFINIRE</a:t>
            </a:r>
            <a:endParaRPr lang="it-IT" sz="1800" b="1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ORALE POSTI  SOSTEGNO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SUPERAMENTO DELLE PROVE SCRITTE -SENZA LIMITI– CONSENTE L’ACCESSO ALLA PROVA ORALE</a:t>
            </a:r>
          </a:p>
          <a:p>
            <a:pPr algn="just"/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E’ finalizzata all’accertamento </a:t>
            </a:r>
            <a:r>
              <a:rPr lang="it-IT" sz="17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dellE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COMPETENZE DEL CANDIDATO NELLE ATTIVITA’ </a:t>
            </a:r>
            <a:r>
              <a:rPr lang="it-IT" sz="17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SOSTEGNO, FINALIZZATE A DEFINIRE L’AMBIENTE </a:t>
            </a:r>
            <a:r>
              <a:rPr lang="it-IT" sz="17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APPRENDIMENTO E LA PROGETTAZIONE DIDATTICA E CURRICULARE, CHE GARANTISCA L’INCLUSIONE E IL RAGGIUNGIMENTO DEGLI OBIETTIVI. 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DURATA: 45 minuti</a:t>
            </a:r>
          </a:p>
          <a:p>
            <a:pPr algn="just"/>
            <a:r>
              <a:rPr lang="it-IT" sz="17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COSA CONSISTE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 nella progettazione di una attività didattica, comprensiva dell’illustrazione delle scelte contenutistiche, didattiche e metodologiche compiute e di esempi di utilizzo pratico delle TIC.  LA PROVA ACCERTA ANCHE CAPACITA’ </a:t>
            </a:r>
            <a:r>
              <a:rPr lang="it-IT" sz="17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7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COMPRENSIONE E CONVERSAZIONE LINGUA INGLESE – LIVELLO B2</a:t>
            </a:r>
          </a:p>
          <a:p>
            <a:pPr algn="just"/>
            <a:endParaRPr lang="it-IT" sz="17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MASSIMO: 40 punti. 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è superata con un punteggio non inferiore a 28 punti. 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GRADUATORIA FINALE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GRADUATORIA FINALE CONTERRA’ SOLO UN NUMERO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CANDIDATI PARI A QUELLO DEI POSTI MESSI A CONCORSO NELLA SPECIFICA CLASSE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E NELLA REGIONE.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PUNTEGGIO SARA’ DATO DALLA SOMMA DELLA MEDIA DELLE PROVE SCRITTE, PROVA ORALE, TITOLI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SI SUPERA IL CONCORSO PER 2 CLASSI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IN ORDINI E GRADI DIVERSI (MEDIA E SUPERIORE) OCCORRE SCEGLIERE SOLO UNA CLASSE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CONCORSO;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VERRA’ NOMINATI NEL BIENNIO IN BASE AI POSTI AUTORIZZATI PER CIASCUN ANNO E SI SVOLGE IL PERIODO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SIA I VINCITORI CHE COLORO CHE</a:t>
            </a:r>
            <a:r>
              <a:rPr lang="it-IT" sz="20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NON RISULTANO 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VINCITORI, MA CHE HANNO SUPERATO LE PROVE SCRITTE ED ORALI, CONSEGUONO L’ABILITAZIONE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514350" indent="-514350" algn="just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 PER TITOLI ED ESAMI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dal 15 giugno al 31 luglio 2020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10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e’ stato indetto su base regionale e si distingue per:</a:t>
            </a:r>
          </a:p>
          <a:p>
            <a:pPr marL="342900" indent="-342900" algn="just">
              <a:buAutoNum type="arabi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cURRICULARI</a:t>
            </a:r>
            <a:endParaRPr lang="it-IT" sz="16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AutoNum type="arabi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di sostegno</a:t>
            </a:r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IL CONCORSO, PER TUTTI COLORO CHE SARANNO  INCLUSI NELLA GRADUATORIA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MERITO, CONSENTE L’ACQUISIZIONE DELL’ABILITAZIONE. QUINDI SIA VINCITORI CHE IDONEI</a:t>
            </a:r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POSTI: 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20.465 POSTI CURRICULARI DIVISI PER CLASSI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E REGIONI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4.355 POSTI PER IL SOSTEGNO DIVISI PER REGIONI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TOTALE 25 MILA POSTI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 L’ULTIMO DECRETO RILANCIO, INOLTRE, SONO STATI AUMENTATI I POSTI PER IL CONCORSO ORDINARIO PER UN TOTALE DI ALTRI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8000 POSTI ( GLI ULTERIORI 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8000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ASSEGNATI AL CONCORSO STRAORDINARIO).</a:t>
            </a:r>
          </a:p>
          <a:p>
            <a:pPr marL="342900" indent="-342900" algn="just"/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REQUISITI PER ACCEDERE AL CONCORSO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 CLASSI </a:t>
            </a:r>
            <a:r>
              <a:rPr lang="it-IT" sz="2000" b="1" dirty="0" err="1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– LAUREE-</a:t>
            </a:r>
          </a:p>
          <a:p>
            <a:pPr marL="457200" indent="-457200" algn="just">
              <a:buAutoNum type="arabicParenR"/>
            </a:pP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Abilitazione specifica per la classe di concorso per la quale si intende partecipare;                                                                         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ALTERNATIVA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Abilitazione su altra classe di concorso + titolo di accesso alla classe di concorso per la quale si intende partecipare                  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ALTERNATIVA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Titolo di accesso alla classe di concorso per la quale si intende partecipare + 24 CFU</a:t>
            </a:r>
          </a:p>
          <a:p>
            <a:pPr marL="457200" indent="-457200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2100" b="1" dirty="0" err="1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INSEGNANTE TECNICO PRATICO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Uno dei diplomi indicati nella tabella B Allegata al dpr 19/2016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</a:t>
            </a:r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2100" b="1" dirty="0" err="1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5) Uno dei requisiti di cui ai punti 1-2-3-4- 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6)Titolo di specializzazione sul sostegno per l’ordine e grado di scuola per cui si    intende partecipare</a:t>
            </a:r>
          </a:p>
          <a:p>
            <a:pPr marL="457200" indent="-457200" algn="just"/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presentazione domanda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produrre domanda in una sola regione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partecipare, pur avendo titoli di studio che consentono l’accesso a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piu’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classi di concorso, </a:t>
            </a:r>
            <a:r>
              <a:rPr lang="it-IT" sz="16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una sola classe di concorso per ciascun ordine e grado di scuola;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 anche per posti di sostegno, sia scuola secondaria di primo grado che secondo grado, avendo ambedue i titoli di specializzazione ovvero per un solo grado di istruzione OVE IN possesso della specifica specializzazione</a:t>
            </a:r>
          </a:p>
          <a:p>
            <a:pPr marL="457200" indent="-457200" algn="just"/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in definitiva</a:t>
            </a:r>
          </a:p>
          <a:p>
            <a:pPr marL="457200" indent="-457200" algn="just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 per massimo 4 procedure – se in possesso dei titoli di accesso,   </a:t>
            </a:r>
          </a:p>
          <a:p>
            <a:pPr marL="457200" indent="-457200" algn="just"/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cioe’</a:t>
            </a: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classe di concorso per la scuola secondaria di primo grado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classe di concorso per la scuola secondaria di secondo grado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di sostegno per scuola secondaria di primo grado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di sostegno per scuola secondaria di secondo grado</a:t>
            </a:r>
          </a:p>
          <a:p>
            <a:pPr marL="457200" indent="-457200" algn="just">
              <a:buAutoNum type="arabicParenR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25000" lnSpcReduction="20000"/>
          </a:bodyPr>
          <a:lstStyle/>
          <a:p>
            <a:r>
              <a:rPr lang="it-IT" sz="5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56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programma d’esame delle prove concorsuali </a:t>
            </a:r>
          </a:p>
          <a:p>
            <a:r>
              <a:rPr lang="it-IT" sz="48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Allegato A al Decreto Ministeriale n. 201 del 20 aprile 2020</a:t>
            </a:r>
            <a:r>
              <a:rPr lang="it-IT" sz="35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r>
              <a:rPr lang="it-IT" sz="5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parte generale e singole classi di concorso e sostegno.</a:t>
            </a:r>
          </a:p>
          <a:p>
            <a:r>
              <a:rPr lang="it-IT" sz="48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parte generale prevede anche la conoscenza delle principali norme scolastiche: E CIOE’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Costituzione della Repubblica italiana;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Legge 107/2015;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autonomia scolastica, con riferimento, in particolare, al 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dPR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275/1999, Norme in materia di autonomia delle istituzioni scolastiche;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ordinamenti didattici del primo ciclo di istruzione e del segmento da zero a sei anni;</a:t>
            </a:r>
          </a:p>
          <a:p>
            <a:pPr algn="just"/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governance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delle istituzioni scolastiche (Testo Unico, Titolo I capo I);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stato giuridico del docente, contratto di lavoro, disciplina del periodo di formazione e di prova (CCNL vigente; DM 850/2015 relativo all’anno di formazione e di prova per docenti neo-assunti);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compiti e finalità di Invalsi e Indire;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sistema nazionale di valutazione (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dPR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80/2013);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normativa generale per l’inclusione degli alunni con bisogni educativi speciali (disabili, con disturbi specifici di apprendimento e con BES non certificati)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Linee guida per l’accoglienza e l’integrazione degli alunni stranieri (nota MIUR 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n. 4233 del 19.02.2014);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Linee di indirizzo per favorire il diritto allo studio degli alunni adottati (nota MIUR 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n. 7443 del 18.12.2014);</a:t>
            </a:r>
          </a:p>
          <a:p>
            <a:pPr algn="just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Linee di orientamento per azioni di prevenzione e di contrasto al bullismo e al 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cyberbullismo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(nota MIUR </a:t>
            </a:r>
            <a:r>
              <a:rPr lang="it-IT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</a:t>
            </a:r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n. 2519 del 15.04.2015).</a:t>
            </a:r>
          </a:p>
          <a:p>
            <a:r>
              <a:rPr lang="it-IT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4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0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PRESELETTIVA; 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PRIMA PROVA SCRITTA;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SECONDA PROVA SCRITTA (</a:t>
            </a:r>
            <a:r>
              <a:rPr lang="it-IT" sz="2000" b="1" cap="none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 prova pratica se prevista)</a:t>
            </a: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preselettiva si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fara’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allorquando il numero dei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candiDati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risulti essere superiore a 4 volte i posti della classe di concorso della regione prescelta, e comunque non inferiore a 250.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r>
              <a:rPr lang="it-IT" sz="32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32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32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PRESELETTIVA; 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SCRITTA SU: Pedagogia Speciale, didattica per l’inclusione e relative metodologie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ORALE</a:t>
            </a: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preselettiva si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fara’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allorquando il numero dei candidati risulti  superiore a 4 volte i posti del concorso sostegno – ordine di scuola- della regione in cui si e’ presentata la domanda, e comunque non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inferiOre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250.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696</TotalTime>
  <Words>1370</Words>
  <Application>Microsoft Office PowerPoint</Application>
  <PresentationFormat>Widescreen</PresentationFormat>
  <Paragraphs>207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Tw Cen MT</vt:lpstr>
      <vt:lpstr>Verdana</vt:lpstr>
      <vt:lpstr>Wingdings</vt:lpstr>
      <vt:lpstr>Goccia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Giuseppe</cp:lastModifiedBy>
  <cp:revision>72</cp:revision>
  <dcterms:created xsi:type="dcterms:W3CDTF">2019-01-23T10:12:48Z</dcterms:created>
  <dcterms:modified xsi:type="dcterms:W3CDTF">2020-06-03T11:57:32Z</dcterms:modified>
</cp:coreProperties>
</file>