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82" r:id="rId2"/>
    <p:sldId id="283" r:id="rId3"/>
    <p:sldId id="284" r:id="rId4"/>
    <p:sldId id="285" r:id="rId5"/>
    <p:sldId id="286" r:id="rId6"/>
    <p:sldId id="287" r:id="rId7"/>
    <p:sldId id="288" r:id="rId8"/>
    <p:sldId id="289" r:id="rId9"/>
    <p:sldId id="290" r:id="rId10"/>
    <p:sldId id="292" r:id="rId11"/>
    <p:sldId id="294" r:id="rId12"/>
    <p:sldId id="296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A60D"/>
    <a:srgbClr val="FDCBF2"/>
    <a:srgbClr val="F7FFFE"/>
    <a:srgbClr val="FFFF99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2547257"/>
            <a:ext cx="12192000" cy="4310743"/>
          </a:xfrm>
          <a:solidFill>
            <a:srgbClr val="FFFF99"/>
          </a:solidFill>
        </p:spPr>
        <p:txBody>
          <a:bodyPr>
            <a:normAutofit/>
          </a:bodyPr>
          <a:lstStyle/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SEGRETERIA PROVINCIALE FLP SCUOLA FOGGIA</a:t>
            </a:r>
          </a:p>
          <a:p>
            <a:r>
              <a:rPr lang="it-IT" sz="28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GUIDA AL CONCORSO ORDINARIO INFANZIA E PRIMARIA</a:t>
            </a:r>
          </a:p>
          <a:p>
            <a:endParaRPr lang="it-IT" sz="2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847703" y="1"/>
            <a:ext cx="6074228" cy="258644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40000" lnSpcReduction="20000"/>
          </a:bodyPr>
          <a:lstStyle/>
          <a:p>
            <a:r>
              <a:rPr lang="it-IT" sz="29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INFANZIA/PRIMARIA</a:t>
            </a:r>
          </a:p>
          <a:p>
            <a:r>
              <a:rPr lang="it-IT" sz="35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35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35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35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SCRITTA</a:t>
            </a:r>
          </a:p>
          <a:p>
            <a:pPr algn="just"/>
            <a:r>
              <a:rPr lang="it-IT" sz="3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DA  2 QUESITI A RISPOSTA APERTA SU 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TEMATICHE DISCIPLINARI, CULTURALI E PROFESSIONALI</a:t>
            </a:r>
          </a:p>
          <a:p>
            <a:r>
              <a:rPr lang="it-IT" sz="35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VOLTI AD ACCERTARE LE: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conoscenze e competenze DIDATTICO METODOLOGICHE IN RELAZIONE ALLE DISCIPLINE OGGETTO </a:t>
            </a:r>
            <a:r>
              <a:rPr lang="it-IT" sz="33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INSEGNAMENTO NELLA SCUOLA PRIMARIA E AI CAMPI </a:t>
            </a:r>
            <a:r>
              <a:rPr lang="it-IT" sz="33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ESPERIENZA NELLA SCUOLA DELL’INFANZIA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3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1 QUESITO ARTICOLATO IN 8 DOMANDE A RISPOSTA CHIUSA FINALIZZATO A VERIFICARE LA PADRONANZA LINGUA INGLESE LIVELLO MINIMO B2 </a:t>
            </a:r>
          </a:p>
          <a:p>
            <a:pPr algn="just"/>
            <a:r>
              <a:rPr lang="it-IT" sz="3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33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33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SOSTEGNO: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</a:t>
            </a:r>
            <a:r>
              <a:rPr lang="it-IT" sz="33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2 QUESITI A RISPOSTA APERTA INTESI A VALUTARE: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CONOSCENZA DELLE METODOLOGIE DIDATTICHE DA APPLICARE ALLE DIVERSE DISABILITA’ E FINALIZZATE A VALUTARE LE CONOSCENZE  DEI CONTENUTI E DELLE PROCEDURE VOLTE ALL’INCLUSIONE SCOLASTICA DEGLI ALUNNI CON DISABILITA’</a:t>
            </a:r>
          </a:p>
          <a:p>
            <a:pPr algn="just">
              <a:buFont typeface="Wingdings"/>
              <a:buChar char="Ø"/>
            </a:pPr>
            <a:r>
              <a:rPr lang="it-IT" sz="33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3300" b="1" dirty="0" smtClean="0">
                <a:solidFill>
                  <a:srgbClr val="00B05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QUESITO ARTICOLATO IN 8 DOMANDA A RISPOSTA CHIUSA, FINALIZZATO A VERIFICARE LA PADRONANZA LINGUA INGLESE CON LIVELLO MINIMO B2 </a:t>
            </a:r>
          </a:p>
          <a:p>
            <a:r>
              <a:rPr lang="it-IT" sz="33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AI QUESITI A RISPOSTA APERTA SI ASSEGNA UN PUNTEGGIO DA ZERO  A 18. </a:t>
            </a:r>
          </a:p>
          <a:p>
            <a:r>
              <a:rPr lang="it-IT" sz="33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 QUESITO A RISPOSTA CHIUSA SI ASSEGNA UN PUNTEGGIO DA ZERO  A 4 OSSIA 0,50 PER OGNI DOMANDA.</a:t>
            </a:r>
          </a:p>
          <a:p>
            <a:r>
              <a:rPr lang="it-IT" sz="33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LA PROVA AVRA’ la durata di 180 minuti e si supera conseguendo un punteggio di almeno 28.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92500" lnSpcReduction="10000"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INFANZIA/PRIMARIA</a:t>
            </a:r>
          </a:p>
          <a:p>
            <a:r>
              <a:rPr lang="it-IT" sz="28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8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8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PROVA ORALE POSTI  COMUNI- POSTI </a:t>
            </a:r>
            <a:r>
              <a:rPr lang="it-IT" sz="20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SUPERAMENTO DELLE PROVE SCRITTE -SENZA LIMITI– CONSENTE L’ACCESSO ALLA PROVA ORALE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ESSA CONSISTE NELLA PROGETTAZIONE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UNA ATTIVITA’ DIDATTICA, COMPRENSIVA DELLA ILLUSTRAZIONE DELLE SCELTE CONTENUTISTICHE, DIDATTICHE E METODOLOGICHE COMPIUTE E DEGLI ESEMPI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UTILIZZO PRATICO DELLE TIC. E’ OGGETTO DELLA PROVA ANCHE LA CONOSCENZA DELLA LINGUA INGLESE-LIVELLO B2-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I POSTI COMUNI LA PROVA SERVE A VALUTARE ANCHE LA PADRONANZA DELLE DISCIPLINE INSEGNATE-</a:t>
            </a:r>
          </a:p>
          <a:p>
            <a:pPr algn="just"/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PER POSTI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SOSTEGNO, PERMETTE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VERIFICARE L’ABILITA’ CON LE ATTIVITA’ A SUPPORTO DEGLI ALUNNI CON DIABILITA’ E LORO INCLUSIONE.</a:t>
            </a:r>
          </a:p>
          <a:p>
            <a:r>
              <a:rPr lang="it-IT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DURATA: 30 minuti</a:t>
            </a:r>
          </a:p>
          <a:p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SI SUPERA CONSEGUENDO UN PUNTEGGIO </a:t>
            </a:r>
            <a:r>
              <a:rPr lang="it-IT" sz="17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7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ALMENO 28/40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</a:t>
            </a:r>
            <a:r>
              <a:rPr lang="it-IT" sz="2000" b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SCUOLE INFANZIA/PRIMARIA</a:t>
            </a: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GRADUATORIA FINALE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GRADUATORIA FINALE CONTERRA’ UN NUMERO </a:t>
            </a:r>
            <a:r>
              <a:rPr lang="it-IT" sz="2000" b="1" dirty="0" err="1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CANDIDATI PARI A QUELLO DEI POSTI MESSI A CONCORSO NELLO SPECIFICO POSTO (INFANZIA-PRIMARIA-COMUNE-SOSTEGNO) AUMENTATO DEL 10%</a:t>
            </a:r>
          </a:p>
          <a:p>
            <a:pPr marL="457200" indent="-457200" algn="just">
              <a:buAutoNum type="arabicParenR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PUNTEGGIO SARA’ DATO DALLA SOMMA DELLA PROVA SCRITTA, PROVA ORALE, TITOLI (MASSIMO 20 PUNTI)</a:t>
            </a:r>
          </a:p>
          <a:p>
            <a:pPr algn="just"/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6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CONCORSI BANDITI</a:t>
            </a:r>
          </a:p>
          <a:p>
            <a:pPr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1)   CONCORSO ORDINARIO SCUOLE SECONDARIE PER TITOLI ED ESAMI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Domande dal  15 GIUGNO 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    CONCORSO ORDINARIO SCUOLE INFANZIA E PRIMARIA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15 GIUGNO AL 31 LUGLIO 2020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CONCORSO STRAORDINARIO SCUOLE SECONDARIE PER IMMISSIONE IN RUOLO E CONSEGUIMENTO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DA RIDEFINIRE</a:t>
            </a:r>
            <a:endParaRPr lang="it-IT" sz="1800" b="1" i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/>
            <a:r>
              <a:rPr lang="it-IT" sz="18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4)  CONCORSO STRAORDINARIO SCUOLE SECONDARIE PER CONSEGUIMENTO DELLA SOLA ABILITAZIONE</a:t>
            </a:r>
          </a:p>
          <a:p>
            <a:pPr marL="514350" indent="-514350" algn="just"/>
            <a:r>
              <a:rPr lang="it-IT" sz="1800" b="1" i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</a:t>
            </a:r>
            <a:r>
              <a:rPr lang="it-IT" sz="1800" b="1" i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DOMANDE DAL 28 MAGGIO AL 3 LUGLIO 2020</a:t>
            </a:r>
          </a:p>
          <a:p>
            <a:pPr marL="514350" indent="-514350" algn="just"/>
            <a:endParaRPr lang="it-IT" sz="18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CONCORSI SCUOLA 2020</a:t>
            </a:r>
            <a:endParaRPr lang="it-IT" sz="28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28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NOSTRO INCONTRO ODIERNO RIGUARDA IL:</a:t>
            </a:r>
            <a:endParaRPr lang="it-IT" sz="2400" b="1" i="1" dirty="0" smtClean="0">
              <a:solidFill>
                <a:srgbClr val="C0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14350" indent="-514350" algn="just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PER TITOLI ED ESAMI </a:t>
            </a:r>
          </a:p>
          <a:p>
            <a:pPr marL="514350" indent="-514350"/>
            <a:r>
              <a:rPr lang="it-IT" sz="2400" b="1" i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SCUOLA INFANZIA/PRIMARIA PER TITOLI ED ESAMI</a:t>
            </a:r>
          </a:p>
          <a:p>
            <a:pPr marL="514350" indent="-514350"/>
            <a:r>
              <a:rPr lang="it-IT" sz="2400" b="1" i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domanda di partecipazione dal 15 giugno al 31 luglio 2020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Presentazione domanda su ISTANZE ONLINE –Piattaforma Concorsi e Procedure Selettive del Ministero Istruzione-;</a:t>
            </a:r>
          </a:p>
          <a:p>
            <a:pPr marL="514350" indent="-514350" algn="just">
              <a:buFont typeface="Wingdings"/>
              <a:buChar char="Ø"/>
            </a:pPr>
            <a:r>
              <a:rPr lang="it-IT" sz="2400" b="1" i="1" cap="none" dirty="0" smtClean="0">
                <a:solidFill>
                  <a:schemeClr val="accent2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Costo partecipazione Euro 10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 - PRIMARIA</a:t>
            </a:r>
          </a:p>
          <a:p>
            <a:r>
              <a:rPr lang="it-IT" sz="1600" b="1" dirty="0" smtClean="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Il concorso e’ stato indetto su base regionale e si distingue per:</a:t>
            </a:r>
          </a:p>
          <a:p>
            <a:pPr marL="342900" indent="-342900" algn="just">
              <a:buAutoNum type="arabi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</a:t>
            </a:r>
          </a:p>
          <a:p>
            <a:pPr marL="342900" indent="-342900" algn="just">
              <a:buAutoNum type="arabi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di sostegno</a:t>
            </a:r>
          </a:p>
          <a:p>
            <a:pPr marL="342900" indent="-342900" algn="just"/>
            <a:endParaRPr lang="it-IT" sz="1600" b="1" dirty="0" smtClean="0">
              <a:solidFill>
                <a:srgbClr val="FF0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/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 POSTI: </a:t>
            </a:r>
          </a:p>
          <a:p>
            <a:pPr marL="342900" indent="-342900" algn="just"/>
            <a:r>
              <a:rPr lang="it-IT" sz="16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12.863 POSTI CURRICULARI DIVISI :</a:t>
            </a:r>
          </a:p>
          <a:p>
            <a:pPr marL="342900" indent="-342900" algn="just"/>
            <a:endParaRPr lang="it-IT" sz="16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342900" indent="-342900" algn="just"/>
            <a:r>
              <a:rPr lang="it-IT" sz="1600" b="1" dirty="0" smtClean="0">
                <a:solidFill>
                  <a:schemeClr val="accent3">
                    <a:lumMod val="50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INFANZIA                912</a:t>
            </a:r>
          </a:p>
          <a:p>
            <a:pPr marL="342900" indent="-342900" algn="just"/>
            <a:r>
              <a:rPr lang="it-IT" sz="16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 INFANZIA         1.014</a:t>
            </a:r>
          </a:p>
          <a:p>
            <a:pPr marL="342900" indent="-342900" algn="just"/>
            <a:r>
              <a:rPr lang="it-IT" sz="16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PRIMARIA            5.104</a:t>
            </a:r>
          </a:p>
          <a:p>
            <a:pPr marL="342900" indent="-342900" algn="just"/>
            <a:r>
              <a:rPr lang="it-IT" sz="16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 PRIMARIA        5.833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 fontScale="77500" lnSpcReduction="2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INFANZIA/PRIMARIA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REQUISITI PER ACCEDERE AL CONCORSO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it-IT" sz="20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it-IT" sz="28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</a:t>
            </a:r>
          </a:p>
          <a:p>
            <a:pPr algn="just" fontAlgn="base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1) </a:t>
            </a:r>
            <a:r>
              <a:rPr lang="it-IT" sz="21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LAUREA </a:t>
            </a:r>
            <a:r>
              <a:rPr lang="it-IT" sz="21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 scienze della formazione primaria o analogo titolo conseguito all’estero e riconosciuto in Italia ai sensi della normativa vigente;</a:t>
            </a:r>
            <a:r>
              <a:rPr lang="it-IT" sz="21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 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                   </a:t>
            </a:r>
            <a:r>
              <a:rPr lang="it-IT" sz="2000" b="1" cap="none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 ALTERNATIVA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2)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diploma magistrale con valore di abilitazione e diploma sperimentale a indirizzo linguistico, conseguiti presso gli istituti magistrali, o analogo titolo di abilitazione conseguito all’estero e riconosciuto in Italia ai sensi della normativa vigente, conseguiti, comunque, entro l’anno scolastico 2001/2002.</a:t>
            </a:r>
          </a:p>
          <a:p>
            <a:pPr marL="457200" indent="-457200" algn="just"/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3)  DIPLOMA SPERIMENTALE A INDIRIZZO LINGUISTICO CONSEGUITO PRESSO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IST.MAGISTRALE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ENTRO A.S.2001/2002 (e a conclusone di percorsi di istruzione iniziati entro </a:t>
            </a:r>
            <a:r>
              <a:rPr lang="it-IT" sz="20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a.s.</a:t>
            </a:r>
            <a:r>
              <a:rPr lang="it-IT" sz="20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199771998)</a:t>
            </a: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/>
            <a:r>
              <a:rPr lang="it-IT" sz="21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</a:t>
            </a:r>
            <a:r>
              <a:rPr lang="it-IT" sz="2100" b="1" dirty="0" err="1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100" b="1" dirty="0" smtClean="0">
                <a:solidFill>
                  <a:srgbClr val="F3A60D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SOSTEGNO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4)   UNO DEI REQUISITI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CUI AI PUNTI 1 – 2 - 3</a:t>
            </a:r>
          </a:p>
          <a:p>
            <a:pPr marL="457200" indent="-457200" algn="just"/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5)   TITOLO </a:t>
            </a:r>
            <a:r>
              <a:rPr lang="it-IT" sz="20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20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SPECIALIZZAZIONE SUL SOSTEGNO </a:t>
            </a:r>
            <a:r>
              <a:rPr lang="it-IT" sz="1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 SULLO SPECIFICO ORDINE </a:t>
            </a:r>
            <a:r>
              <a:rPr lang="it-IT" sz="18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SCUOLA, CONSEGUITO AI SENSI DELLA NORMATIVA VIGENTE O </a:t>
            </a:r>
            <a:r>
              <a:rPr lang="it-IT" sz="18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ANALOGO TITOLO </a:t>
            </a:r>
            <a:r>
              <a:rPr lang="it-IT" sz="1800" b="1" cap="none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800" b="1" cap="none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SPECIALIZZAZIONE CONSEGUITO ALL’ESTERO E RICONOSCIUTO IN ITALIA AI SENSI DELLA NORMATIVA</a:t>
            </a:r>
            <a:r>
              <a:rPr lang="it-IT" sz="1800" b="1" cap="none" dirty="0" smtClean="0"/>
              <a:t>.</a:t>
            </a:r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endParaRPr lang="it-IT" sz="2000" b="1" cap="none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INFANZIA/PRIMARIA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presentazione domanda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produrre domanda in una sola regione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 PER CIASCUNA PROCEDURA MA SEMPRE PER UNA SOLA REGIONE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 anche per posti di sostegno, sia scuola  INFANZIA CHE PRIMARIA, avendo ambedue i titoli di specializzazione</a:t>
            </a:r>
          </a:p>
          <a:p>
            <a:pPr marL="457200" indent="-457200" algn="just">
              <a:buAutoNum type="alphaLcParenR"/>
            </a:pP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 UNA SOLA DOMANDA SI POSSONO CHIEDERE PIU’ 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PARTECIPAZIONI 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 PROCEDURE 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CONCORSUALI, SEMPRE PERO’ IN UNA SOLA REGIONE</a:t>
            </a:r>
            <a:endParaRPr lang="it-IT" sz="1600" b="1" dirty="0" smtClean="0">
              <a:solidFill>
                <a:srgbClr val="0070C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                    in definitiva</a:t>
            </a:r>
          </a:p>
          <a:p>
            <a:pPr marL="457200" indent="-457200" algn="just"/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Si </a:t>
            </a:r>
            <a:r>
              <a:rPr lang="it-IT" sz="16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puo’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partecipare per massimo 4 procedure – se in possesso dei titoli di accesso e </a:t>
            </a:r>
            <a:r>
              <a:rPr lang="it-IT" sz="1600" b="1" dirty="0" err="1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cioe’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: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INFANZIA 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 INFANZIA 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 PRIMARIA</a:t>
            </a:r>
          </a:p>
          <a:p>
            <a:pPr marL="457200" indent="-457200" algn="just">
              <a:buAutoNum type="arabicParenR"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di sostegno PRIMARIA</a:t>
            </a:r>
          </a:p>
          <a:p>
            <a:pPr marL="457200" indent="-457200" algn="just">
              <a:buAutoNum type="arabicParenR"/>
            </a:pPr>
            <a:endParaRPr lang="it-IT" sz="16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rabi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INFANZIA/PRIMARIA</a:t>
            </a:r>
          </a:p>
          <a:p>
            <a:r>
              <a:rPr lang="it-IT" sz="20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0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0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COMUNI: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PRESELETTIVA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SCRITTA;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 ORALE </a:t>
            </a: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preselettiva si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fara’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allorquando il numero dei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candiati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fosse superiore a 4 volte i posti della regione prescelta e della classe di concorso di riferimento, e comunque non inferire a 250.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INFANZIA/PRIMARIA</a:t>
            </a:r>
          </a:p>
          <a:p>
            <a:r>
              <a:rPr lang="it-IT" sz="32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32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32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POSTI SOSTEGNO: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PRESELETTIVA</a:t>
            </a: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; 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SCRITTA SU: Pedagogia Speciale, didattica per l’inclusione e relative metodologie</a:t>
            </a:r>
          </a:p>
          <a:p>
            <a:pPr algn="just">
              <a:buFont typeface="Wingdings"/>
              <a:buChar char="Ø"/>
            </a:pPr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ORALE</a:t>
            </a:r>
          </a:p>
          <a:p>
            <a:pPr algn="just">
              <a:buFont typeface="Wingdings"/>
              <a:buChar char="Ø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prova preselettiva si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fara’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allorquando il numero dei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candiati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fosse superiore a 4 volte i posti della regione prescelta e della classe di concorso di riferimento, e comunque non </a:t>
            </a:r>
            <a:r>
              <a:rPr lang="it-IT" sz="2000" b="1" dirty="0" err="1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inferiOre</a:t>
            </a:r>
            <a:r>
              <a:rPr lang="it-IT" sz="20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a 250.</a:t>
            </a: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9087"/>
            <a:ext cx="12192000" cy="6008914"/>
          </a:xfrm>
          <a:solidFill>
            <a:srgbClr val="F7FFFE"/>
          </a:solidFill>
        </p:spPr>
        <p:txBody>
          <a:bodyPr>
            <a:normAutofit/>
          </a:bodyPr>
          <a:lstStyle/>
          <a:p>
            <a:r>
              <a:rPr lang="it-IT" sz="20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CONCORSO ORDINARIO SCUOLE INFANZIA/PRIMARIA</a:t>
            </a:r>
          </a:p>
          <a:p>
            <a:r>
              <a:rPr lang="it-IT" sz="2400" b="1" dirty="0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LE PROVE </a:t>
            </a:r>
            <a:r>
              <a:rPr lang="it-IT" sz="2400" b="1" dirty="0" err="1" smtClean="0">
                <a:solidFill>
                  <a:srgbClr val="FFC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D’ESAME</a:t>
            </a:r>
            <a:endParaRPr lang="it-IT" sz="2400" b="1" dirty="0" smtClean="0">
              <a:solidFill>
                <a:srgbClr val="FFC00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L’ </a:t>
            </a:r>
            <a:r>
              <a:rPr lang="it-IT" sz="1800" b="1" dirty="0" err="1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EventuALE</a:t>
            </a:r>
            <a:r>
              <a:rPr lang="it-IT" sz="18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PRESELETTIVA COME SARA’ SVOLTA</a:t>
            </a:r>
          </a:p>
          <a:p>
            <a:pPr algn="just">
              <a:buFont typeface="Wingdings"/>
              <a:buChar char="Ø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PROVA COMPUTER-BASED- VERTERA’:</a:t>
            </a:r>
          </a:p>
          <a:p>
            <a:pPr algn="just">
              <a:buFont typeface="Wingdings"/>
              <a:buChar char="Ø"/>
            </a:pPr>
            <a:r>
              <a:rPr lang="it-IT" sz="15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50 QUESITI A RISPOSTA MULTIPLA CON QUATTRO OPZIONI </a:t>
            </a:r>
            <a:r>
              <a:rPr lang="it-IT" sz="1500" b="1" dirty="0" err="1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DI</a:t>
            </a:r>
            <a:r>
              <a:rPr lang="it-IT" sz="1500" b="1" dirty="0" smtClean="0">
                <a:solidFill>
                  <a:srgbClr val="FF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RISPOSTA- </a:t>
            </a:r>
            <a:r>
              <a:rPr lang="it-IT" sz="1500" b="1" dirty="0" smtClean="0">
                <a:solidFill>
                  <a:srgbClr val="00B0F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TEMPO 50 MINUTI-</a:t>
            </a:r>
          </a:p>
          <a:p>
            <a:pPr marL="342900" indent="-3429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ACCERTAMENTO CAPACITA’ LOGICHE: 20 QUESITI</a:t>
            </a:r>
          </a:p>
          <a:p>
            <a:pPr marL="457200" indent="-4572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COMPRENSIONE DEL TESTO: 20 QUESITI</a:t>
            </a:r>
          </a:p>
          <a:p>
            <a:pPr marL="457200" indent="-457200" algn="just">
              <a:buAutoNum type="alphaUcParenR"/>
            </a:pPr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CONOSCENZA NORMATIVA SCOLASTICA: 10 QUESITI</a:t>
            </a:r>
          </a:p>
          <a:p>
            <a:pPr marL="457200" indent="-457200" algn="just"/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                              </a:t>
            </a:r>
            <a:r>
              <a:rPr lang="it-IT" sz="1500" b="1" dirty="0" smtClean="0">
                <a:solidFill>
                  <a:srgbClr val="C0000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1 punto per risposta esatta- zero risposta non data o errata</a:t>
            </a:r>
          </a:p>
          <a:p>
            <a:pPr marL="457200" indent="-457200"/>
            <a:r>
              <a:rPr lang="it-IT" sz="1500" b="1" dirty="0" smtClean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La banca dati dalla quale vengono estratti i quesiti oggetto della prova sarà pubblicata sul sito del Ministero almeno 20 giorni prima dell'avvio delle sessioni di preselezione.</a:t>
            </a:r>
          </a:p>
          <a:p>
            <a:pPr marL="457200" indent="-457200"/>
            <a:r>
              <a:rPr lang="it-IT" sz="1500" dirty="0" smtClean="0"/>
              <a:t>   </a:t>
            </a:r>
            <a:r>
              <a:rPr lang="it-IT" sz="1400" dirty="0" smtClean="0"/>
              <a:t>       </a:t>
            </a:r>
            <a:r>
              <a:rPr lang="it-IT" sz="1600" b="1" dirty="0" smtClean="0">
                <a:solidFill>
                  <a:srgbClr val="0070C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ALLA PROVA SCRITTA SARA’ AMMESSO UN  numero di candidati pari a tre volte il numero dei posti messi a concorso nella singola regione per ciascuna procedura</a:t>
            </a:r>
          </a:p>
          <a:p>
            <a:pPr marL="457200" indent="-457200" algn="just"/>
            <a:endParaRPr lang="it-IT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/>
            <a:endParaRPr lang="it-IT" sz="18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457200" indent="-457200" algn="just">
              <a:buAutoNum type="alphaUcParenR"/>
            </a:pPr>
            <a:endParaRPr lang="it-IT" sz="2000" b="1" dirty="0" smtClean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4" name="image1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09006" y="2"/>
            <a:ext cx="1267097" cy="8360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Goccia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TM04033925[[fn=Goccia]]</Template>
  <TotalTime>1362</TotalTime>
  <Words>882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</vt:lpstr>
      <vt:lpstr>Tw Cen MT</vt:lpstr>
      <vt:lpstr>Verdana</vt:lpstr>
      <vt:lpstr>Wingdings</vt:lpstr>
      <vt:lpstr>Goccia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portsind</dc:creator>
  <cp:lastModifiedBy>Giuseppe</cp:lastModifiedBy>
  <cp:revision>45</cp:revision>
  <dcterms:created xsi:type="dcterms:W3CDTF">2019-01-23T10:12:48Z</dcterms:created>
  <dcterms:modified xsi:type="dcterms:W3CDTF">2020-06-03T12:08:57Z</dcterms:modified>
</cp:coreProperties>
</file>