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2" r:id="rId11"/>
    <p:sldId id="294" r:id="rId12"/>
    <p:sldId id="29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A60D"/>
    <a:srgbClr val="FDCBF2"/>
    <a:srgbClr val="F7FFFE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547257"/>
            <a:ext cx="12192000" cy="4310743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SEGRETERIA PROVINCIALE FLP SCUOLA FOGGIA</a:t>
            </a:r>
          </a:p>
          <a:p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GUIDA AL CONCORSO ORDINARIO INFANZIA E PRIMARIA</a:t>
            </a:r>
          </a:p>
          <a:p>
            <a:endParaRPr lang="it-IT" sz="2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7703" y="1"/>
            <a:ext cx="6074228" cy="2586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40000" lnSpcReduction="20000"/>
          </a:bodyPr>
          <a:lstStyle/>
          <a:p>
            <a:r>
              <a:rPr lang="it-IT" sz="29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INFANZIA/PRIMARIA</a:t>
            </a:r>
          </a:p>
          <a:p>
            <a:r>
              <a:rPr lang="it-IT" sz="35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PROVE </a:t>
            </a:r>
            <a:r>
              <a:rPr lang="it-IT" sz="35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endParaRPr lang="it-IT" sz="35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35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PROVA SCRITTA</a:t>
            </a:r>
          </a:p>
          <a:p>
            <a:pPr algn="just"/>
            <a:r>
              <a:rPr lang="it-IT" sz="3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COMUNI </a:t>
            </a:r>
          </a:p>
          <a:p>
            <a:pPr algn="just">
              <a:buFont typeface="Wingdings"/>
              <a:buChar char="Ø"/>
            </a:pPr>
            <a:r>
              <a:rPr lang="it-IT" sz="33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DA  2 QUESITI A RISPOSTA APERTA SU </a:t>
            </a:r>
          </a:p>
          <a:p>
            <a:pPr algn="just">
              <a:buFont typeface="Wingdings"/>
              <a:buChar char="Ø"/>
            </a:pPr>
            <a:r>
              <a:rPr lang="it-IT" sz="3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TEMATICHE DISCIPLINARI, CULTURALI E PROFESSIONALI</a:t>
            </a:r>
          </a:p>
          <a:p>
            <a:r>
              <a:rPr lang="it-IT" sz="35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VOLTI AD ACCERTARE LE:</a:t>
            </a:r>
          </a:p>
          <a:p>
            <a:pPr algn="just">
              <a:buFont typeface="Wingdings"/>
              <a:buChar char="Ø"/>
            </a:pPr>
            <a:r>
              <a:rPr lang="it-IT" sz="3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conoscenze e competenze DIDATTICO METODOLOGICHE IN RELAZIONE ALLE DISCIPLINE OGGETTO </a:t>
            </a:r>
            <a:r>
              <a:rPr lang="it-IT" sz="33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3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INSEGNAMENTO NELLA SCUOLA PRIMARIA E AI CAMPI </a:t>
            </a:r>
            <a:r>
              <a:rPr lang="it-IT" sz="33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3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ESPERIENZA NELLA SCUOLA DELL’INFANZIA</a:t>
            </a:r>
          </a:p>
          <a:p>
            <a:pPr algn="just">
              <a:buFont typeface="Wingdings"/>
              <a:buChar char="Ø"/>
            </a:pPr>
            <a:r>
              <a:rPr lang="it-IT" sz="3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33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 1 QUESITO ARTICOLATO IN 8 DOMANDE A RISPOSTA CHIUSA FINALIZZATO A VERIFICARE LA PADRONANZA LINGUA INGLESE LIVELLO MINIMO B2 </a:t>
            </a:r>
          </a:p>
          <a:p>
            <a:pPr algn="just"/>
            <a:r>
              <a:rPr lang="it-IT" sz="3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</a:t>
            </a:r>
            <a:r>
              <a:rPr lang="it-IT" sz="33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3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SOSTEGNO:</a:t>
            </a:r>
          </a:p>
          <a:p>
            <a:pPr algn="just">
              <a:buFont typeface="Wingdings"/>
              <a:buChar char="Ø"/>
            </a:pPr>
            <a:r>
              <a:rPr lang="it-IT" sz="3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it-IT" sz="33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 2 QUESITI A RISPOSTA APERTA INTESI A VALUTARE:</a:t>
            </a:r>
          </a:p>
          <a:p>
            <a:pPr algn="just">
              <a:buFont typeface="Wingdings"/>
              <a:buChar char="Ø"/>
            </a:pPr>
            <a:r>
              <a:rPr lang="it-IT" sz="3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CONOSCENZA DELLE METODOLOGIE DIDATTICHE DA APPLICARE ALLE DIVERSE DISABILITA’ E FINALIZZATE A VALUTARE LE CONOSCENZE  DEI CONTENUTI E DELLE PROCEDURE VOLTE ALL’INCLUSIONE SCOLASTICA DEGLI ALUNNI CON DISABILITA’</a:t>
            </a:r>
          </a:p>
          <a:p>
            <a:pPr algn="just">
              <a:buFont typeface="Wingdings"/>
              <a:buChar char="Ø"/>
            </a:pPr>
            <a:r>
              <a:rPr lang="it-IT" sz="3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33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QUESITO ARTICOLATO IN 8 DOMANDA A RISPOSTA CHIUSA, FINALIZZATO A VERIFICARE LA PADRONANZA LINGUA INGLESE CON LIVELLO MINIMO B2 </a:t>
            </a:r>
          </a:p>
          <a:p>
            <a:r>
              <a:rPr lang="it-IT" sz="33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AI QUESITI A RISPOSTA APERTA SI ASSEGNA UN PUNTEGGIO DA ZERO  A 18. </a:t>
            </a:r>
          </a:p>
          <a:p>
            <a:r>
              <a:rPr lang="it-IT" sz="33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 QUESITO A RISPOSTA CHIUSA SI ASSEGNA UN PUNTEGGIO DA ZERO  A 4 OSSIA 0,50 PER OGNI DOMANDA.</a:t>
            </a:r>
          </a:p>
          <a:p>
            <a:r>
              <a:rPr lang="it-IT" sz="33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LA PROVA AVRA’ la durata di 180 minuti e si supera conseguendo un punteggio di almeno 28.</a:t>
            </a:r>
          </a:p>
          <a:p>
            <a:pPr algn="just"/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92500" lnSpcReduction="1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INFANZIA/PRIMARIA</a:t>
            </a:r>
          </a:p>
          <a:p>
            <a:r>
              <a:rPr lang="it-IT" sz="28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PROVE </a:t>
            </a:r>
            <a:r>
              <a:rPr lang="it-IT" sz="28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endParaRPr lang="it-IT" sz="28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0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PROVA ORALE POSTI  COMUNI- POSTI </a:t>
            </a:r>
            <a:r>
              <a:rPr lang="it-IT" sz="2000" b="1" dirty="0" err="1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SOSTEGNO</a:t>
            </a:r>
          </a:p>
          <a:p>
            <a:pPr algn="just"/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SUPERAMENTO DELLE PROVE SCRITTE -SENZA LIMITI– CONSENTE L’ACCESSO ALLA PROVA ORALE</a:t>
            </a:r>
          </a:p>
          <a:p>
            <a:pPr algn="just"/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ESSA CONSISTE NELLA PROGETTAZIONE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UNA ATTIVITA’ DIDATTICA, COMPRENSIVA DELLA ILLUSTRAZIONE DELLE SCELTE CONTENUTISTICHE, DIDATTICHE E METODOLOGICHE COMPIUTE E DEGLI ESEMPI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UTILIZZO PRATICO DELLE TIC. E’ OGGETTO DELLA PROVA ANCHE LA CONOSCENZA DELLA LINGUA INGLESE-LIVELLO B2-</a:t>
            </a:r>
          </a:p>
          <a:p>
            <a:pPr algn="just"/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I POSTI COMUNI LA PROVA SERVE A VALUTARE ANCHE LA PADRONANZA DELLE DISCIPLINE INSEGNATE-</a:t>
            </a:r>
          </a:p>
          <a:p>
            <a:pPr algn="just"/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POSTI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SOSTEGNO, PERMETTE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VERIFICARE L’ABILITA’ CON LE ATTIVITA’ A SUPPORTO DEGLI ALUNNI CON DIABILITA’ E LORO INCLUSIONE.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DURATA: 30 minuti</a:t>
            </a:r>
          </a:p>
          <a:p>
            <a:r>
              <a:rPr lang="it-IT" sz="17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 SI SUPERA CONSEGUENDO UN PUNTEGGIO </a:t>
            </a:r>
            <a:r>
              <a:rPr lang="it-IT" sz="17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7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ALMENO 28/40</a:t>
            </a:r>
          </a:p>
          <a:p>
            <a:pPr algn="just"/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</a:t>
            </a:r>
            <a:r>
              <a:rPr lang="it-IT" sz="2000" b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SCUOLE INFANZIA/PRIMARIA</a:t>
            </a: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GRADUATORIA FINALE</a:t>
            </a:r>
          </a:p>
          <a:p>
            <a:pPr marL="457200" indent="-457200" algn="just">
              <a:buAutoNum type="arabicParenR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GRADUATORIA FINALE CONTERRA’ UN NUMERO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CANDIDATI PARI A QUELLO DEI POSTI MESSI A CONCORSO NELLO SPECIFICO POSTO (INFANZIA-PRIMARIA-COMUNE-SOSTEGNO) AUMENTATO DEL 10%</a:t>
            </a:r>
          </a:p>
          <a:p>
            <a:pPr marL="457200" indent="-457200" algn="just">
              <a:buAutoNum type="arabicParenR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PUNTEGGIO SARA’ DATO DALLA SOMMA DELLA PROVA SCRITTA, PROVA ORALE, TITOLI (MASSIMO 20 PUNTI)</a:t>
            </a:r>
          </a:p>
          <a:p>
            <a:pPr algn="just"/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6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CONCORSI SCUOLA 2020</a:t>
            </a:r>
          </a:p>
          <a:p>
            <a:r>
              <a:rPr lang="it-IT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CONCORSI BANDITI</a:t>
            </a:r>
          </a:p>
          <a:p>
            <a:pPr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  CONCORSO ORDINARIO SCUOLE SECONDARIE PER TITOLI ED ESAMI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Domande dal  15 GIUGNO  al 31 luglio 2020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   CONCORSO ORDINARIO SCUOLE INFANZIA E PRIMARIA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DAL 15 GIUGNO AL 31 LUGLIO 2020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CONCORSO STRAORDINARIO SCUOLE SECONDARIE PER IMMISSIONE IN RUOLO E CONSEGUIMENTO ABILITAZIONE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 RIDEFINIRE</a:t>
            </a:r>
            <a:endParaRPr lang="it-IT" sz="1800" b="1" i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 CONCORSO STRAORDINARIO SCUOLE SECONDARIE PER CONSEGUIMENTO DELLA SOLA ABILITAZIONE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DAL 28 MAGGIO AL 3 LUGLIO 2020</a:t>
            </a:r>
          </a:p>
          <a:p>
            <a:pPr marL="514350" indent="-514350" algn="just"/>
            <a:endParaRPr lang="it-IT" sz="18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CONCORSI SCUOLA 2020</a:t>
            </a:r>
            <a:endParaRPr lang="it-IT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NOSTRO INCONTRO ODIERNO RIGUARDA IL:</a:t>
            </a:r>
            <a:endParaRPr lang="it-IT" sz="24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just"/>
            <a:r>
              <a:rPr lang="it-IT" sz="24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514350" indent="-514350"/>
            <a:r>
              <a:rPr lang="it-IT" sz="24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PER TITOLI ED ESAMI </a:t>
            </a:r>
          </a:p>
          <a:p>
            <a:pPr marL="514350" indent="-514350"/>
            <a:r>
              <a:rPr lang="it-IT" sz="24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SCUOLA INFANZIA/PRIMARIA PER TITOLI ED ESAMI</a:t>
            </a:r>
          </a:p>
          <a:p>
            <a:pPr marL="514350" indent="-514350"/>
            <a:r>
              <a:rPr lang="it-IT" sz="2400" b="1" i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domanda di partecipazione dal 15 giugno al 31 luglio 2020</a:t>
            </a:r>
          </a:p>
          <a:p>
            <a:pPr marL="514350" indent="-514350" algn="just">
              <a:buFont typeface="Wingdings"/>
              <a:buChar char="Ø"/>
            </a:pPr>
            <a:r>
              <a:rPr lang="it-IT" sz="2400" b="1" i="1" cap="none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Presentazione domanda su ISTANZE ONLINE –Piattaforma Concorsi e Procedure Selettive del Ministero Istruzione-;</a:t>
            </a:r>
          </a:p>
          <a:p>
            <a:pPr marL="514350" indent="-514350" algn="just">
              <a:buFont typeface="Wingdings"/>
              <a:buChar char="Ø"/>
            </a:pPr>
            <a:r>
              <a:rPr lang="it-IT" sz="2400" b="1" i="1" cap="none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Costo partecipazione Euro 10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INFANZIA - PRIMARIA</a:t>
            </a: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concorso e’ stato indetto su base regionale e si distingue per:</a:t>
            </a:r>
          </a:p>
          <a:p>
            <a:pPr marL="342900" indent="-342900" algn="just">
              <a:buAutoNum type="arabicParenR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comuni </a:t>
            </a:r>
          </a:p>
          <a:p>
            <a:pPr marL="342900" indent="-342900" algn="just">
              <a:buAutoNum type="arabicParenR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di sostegno</a:t>
            </a:r>
          </a:p>
          <a:p>
            <a:pPr marL="342900" indent="-342900" algn="just"/>
            <a:endParaRPr lang="it-IT" sz="16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/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POSTI: </a:t>
            </a:r>
          </a:p>
          <a:p>
            <a:pPr marL="342900" indent="-342900" algn="just"/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12.863 POSTI CURRICULARI DIVISI :</a:t>
            </a:r>
          </a:p>
          <a:p>
            <a:pPr marL="342900" indent="-342900" algn="just"/>
            <a:endParaRPr lang="it-IT" sz="16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/>
            <a:r>
              <a:rPr lang="it-IT" sz="16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COMUNI INFANZIA                912</a:t>
            </a:r>
          </a:p>
          <a:p>
            <a:pPr marL="342900" indent="-342900" algn="just"/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SOSTEGNO INFANZIA         1.014</a:t>
            </a:r>
          </a:p>
          <a:p>
            <a:pPr marL="342900" indent="-342900" algn="just"/>
            <a:r>
              <a:rPr lang="it-IT" sz="1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COMUNI PRIMARIA            5.104</a:t>
            </a:r>
          </a:p>
          <a:p>
            <a:pPr marL="342900" indent="-342900" algn="just"/>
            <a:r>
              <a:rPr lang="it-IT" sz="16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SOSTEGNO PRIMARIA        5.833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INFANZIA/PRIMARIA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REQUISITI PER ACCEDERE AL CONCORSO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800" b="1" dirty="0" smtClean="0">
                <a:solidFill>
                  <a:srgbClr val="F3A6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COMUNI</a:t>
            </a:r>
          </a:p>
          <a:p>
            <a:pPr algn="just" fontAlgn="base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1) </a:t>
            </a:r>
            <a:r>
              <a:rPr lang="it-IT" sz="21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LAUREA </a:t>
            </a:r>
            <a:r>
              <a:rPr lang="it-IT" sz="21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 scienze della formazione primaria o analogo titolo conseguito all’estero e riconosciuto in Italia ai sensi della normativa vigente;</a:t>
            </a:r>
            <a:r>
              <a:rPr lang="it-IT" sz="21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 </a:t>
            </a: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</a:t>
            </a:r>
            <a:r>
              <a:rPr lang="it-IT" sz="20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ALTERNATIVA</a:t>
            </a: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diploma magistrale con valore di abilitazione e diploma sperimentale a indirizzo linguistico, conseguiti presso gli istituti magistrali, o analogo titolo di abilitazione conseguito all’estero e riconosciuto in Italia ai sensi della normativa vigente, conseguiti, comunque, entro l’anno scolastico 2001/2002.</a:t>
            </a:r>
          </a:p>
          <a:p>
            <a:pPr marL="457200" indent="-457200" algn="just"/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 DIPLOMA SPERIMENTALE A INDIRIZZO LINGUISTICO CONSEGUITO PRESSO </a:t>
            </a:r>
            <a:r>
              <a:rPr lang="it-IT" sz="20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IST.MAGISTRALE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ENTRO A.S.2001/2002 (e a conclusone di percorsi di istruzione iniziati entro </a:t>
            </a:r>
            <a:r>
              <a:rPr lang="it-IT" sz="20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a.s.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199771998)</a:t>
            </a:r>
            <a:endParaRPr lang="it-IT" sz="2000" b="1" cap="none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/>
            <a:r>
              <a:rPr lang="it-IT" sz="2100" b="1" dirty="0" smtClean="0">
                <a:solidFill>
                  <a:srgbClr val="F3A6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</a:t>
            </a:r>
            <a:r>
              <a:rPr lang="it-IT" sz="2100" b="1" dirty="0" err="1" smtClean="0">
                <a:solidFill>
                  <a:srgbClr val="F3A6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100" b="1" dirty="0" smtClean="0">
                <a:solidFill>
                  <a:srgbClr val="F3A6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SOSTEGNO</a:t>
            </a: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4)   UNO DEI REQUISITI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CUI AI PUNTI 1 – 2 - 3</a:t>
            </a: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5)   TITOLO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SPECIALIZZAZIONE SUL SOSTEGNO </a:t>
            </a:r>
            <a:r>
              <a:rPr lang="it-IT" sz="18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SULLO SPECIFICO ORDINE </a:t>
            </a:r>
            <a:r>
              <a:rPr lang="it-IT" sz="18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8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SCUOLA, CONSEGUITO AI SENSI DELLA NORMATIVA VIGENTE O </a:t>
            </a:r>
            <a:r>
              <a:rPr lang="it-IT" sz="18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8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ANALOGO TITOLO </a:t>
            </a:r>
            <a:r>
              <a:rPr lang="it-IT" sz="18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8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SPECIALIZZAZIONE CONSEGUITO ALL’ESTERO E RICONOSCIUTO IN ITALIA AI SENSI DELLA NORMATIVA</a:t>
            </a:r>
            <a:r>
              <a:rPr lang="it-IT" sz="1800" b="1" cap="none" dirty="0" smtClean="0"/>
              <a:t>.</a:t>
            </a:r>
            <a:endParaRPr lang="it-IT" sz="2000" b="1" cap="none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/>
            <a:endParaRPr lang="it-IT" sz="2000" b="1" cap="none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INFANZIA/PRIMARIA</a:t>
            </a:r>
          </a:p>
          <a:p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presentazione domanda</a:t>
            </a:r>
          </a:p>
          <a:p>
            <a:pPr marL="457200" indent="-457200" algn="just">
              <a:buAutoNum type="alphaLcParenR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</a:t>
            </a:r>
            <a:r>
              <a:rPr lang="it-IT" sz="16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puo’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produrre domanda in una sola regione</a:t>
            </a:r>
          </a:p>
          <a:p>
            <a:pPr marL="457200" indent="-457200" algn="just">
              <a:buAutoNum type="alphaLcParenR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</a:t>
            </a:r>
            <a:r>
              <a:rPr lang="it-IT" sz="16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puo’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partecipare PER CIASCUNA PROCEDURA MA SEMPRE PER UNA SOLA REGIONE</a:t>
            </a:r>
          </a:p>
          <a:p>
            <a:pPr marL="457200" indent="-457200" algn="just">
              <a:buAutoNum type="alphaLcParenR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</a:t>
            </a:r>
            <a:r>
              <a:rPr lang="it-IT" sz="16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puo’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partecipare anche per posti di sostegno, sia scuola  INFANZIA CHE PRIMARIA, avendo ambedue i titoli di specializzazione</a:t>
            </a:r>
          </a:p>
          <a:p>
            <a:pPr marL="457200" indent="-457200" algn="just">
              <a:buAutoNum type="alphaLcParenR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 UNA SOLA DOMANDA SI POSSONO CHIEDERE PIU’ 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PARTECIPAZIONI 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PROCEDURE 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CONCORSUALI, SEMPRE PERO’ IN UNA SOLA REGIONE</a:t>
            </a:r>
            <a:endParaRPr lang="it-IT" sz="16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/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in definitiva</a:t>
            </a:r>
          </a:p>
          <a:p>
            <a:pPr marL="457200" indent="-457200" algn="just"/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</a:t>
            </a:r>
            <a:r>
              <a:rPr lang="it-IT" sz="16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puo’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partecipare per massimo 4 procedure – se in possesso dei titoli di accesso e </a:t>
            </a:r>
            <a:r>
              <a:rPr lang="it-IT" sz="16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cioe’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457200" indent="-457200" algn="just">
              <a:buAutoNum type="arabicParenR"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COMUNI INFANZIA </a:t>
            </a:r>
          </a:p>
          <a:p>
            <a:pPr marL="457200" indent="-457200" algn="just">
              <a:buAutoNum type="arabicParenR"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SOSTEGNO INFANZIA </a:t>
            </a:r>
          </a:p>
          <a:p>
            <a:pPr marL="457200" indent="-457200" algn="just">
              <a:buAutoNum type="arabicParenR"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COMUNI PRIMARIA</a:t>
            </a:r>
          </a:p>
          <a:p>
            <a:pPr marL="457200" indent="-457200" algn="just">
              <a:buAutoNum type="arabicParenR"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di sostegno PRIMARIA</a:t>
            </a:r>
          </a:p>
          <a:p>
            <a:pPr marL="457200" indent="-457200" algn="just">
              <a:buAutoNum type="arabicParenR"/>
            </a:pPr>
            <a:endParaRPr lang="it-IT" sz="16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AutoNum type="arabicParenR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INFANZIA/PRIMARIA</a:t>
            </a:r>
          </a:p>
          <a:p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PROVE </a:t>
            </a:r>
            <a:r>
              <a:rPr lang="it-IT" sz="20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endParaRPr lang="it-IT" sz="20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COMUNI: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EventuALE</a:t>
            </a:r>
            <a:r>
              <a:rPr lang="it-IT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PROVA PRESELETTIVA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PROVA SCRITTA;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PROVA  ORALE </a:t>
            </a:r>
          </a:p>
          <a:p>
            <a:pPr algn="just">
              <a:buFont typeface="Wingdings"/>
              <a:buChar char="Ø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 preselettiva si </a:t>
            </a:r>
            <a:r>
              <a:rPr lang="it-IT" sz="20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fara’</a:t>
            </a:r>
            <a:r>
              <a:rPr lang="it-IT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allorquando il numero dei </a:t>
            </a:r>
            <a:r>
              <a:rPr lang="it-IT" sz="20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candiati</a:t>
            </a:r>
            <a:r>
              <a:rPr lang="it-IT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fosse superiore a 4 volte i posti della regione prescelta e della classe di concorso di riferimento, e comunque non inferire a 250.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INFANZIA/PRIMARIA</a:t>
            </a:r>
          </a:p>
          <a:p>
            <a:r>
              <a:rPr lang="it-IT" sz="32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PROVE </a:t>
            </a:r>
            <a:r>
              <a:rPr lang="it-IT" sz="32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endParaRPr lang="it-IT" sz="32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SOSTEGNO: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EventuALE</a:t>
            </a:r>
            <a:r>
              <a:rPr lang="it-IT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PROVA PRESELETTIVA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PROVA SCRITTA SU: Pedagogia Speciale, didattica per l’inclusione e relative metodologie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PROVA ORALE</a:t>
            </a:r>
          </a:p>
          <a:p>
            <a:pPr algn="just">
              <a:buFont typeface="Wingdings"/>
              <a:buChar char="Ø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 preselettiva si </a:t>
            </a:r>
            <a:r>
              <a:rPr lang="it-IT" sz="20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fara’</a:t>
            </a:r>
            <a:r>
              <a:rPr lang="it-IT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allorquando il numero dei </a:t>
            </a:r>
            <a:r>
              <a:rPr lang="it-IT" sz="20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candiati</a:t>
            </a:r>
            <a:r>
              <a:rPr lang="it-IT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fosse superiore a 4 volte i posti della regione prescelta e della classe di concorso di riferimento, e comunque non </a:t>
            </a:r>
            <a:r>
              <a:rPr lang="it-IT" sz="20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inferiOre</a:t>
            </a:r>
            <a:r>
              <a:rPr lang="it-IT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 250.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INFANZIA/PRIMARIA</a:t>
            </a:r>
          </a:p>
          <a:p>
            <a:r>
              <a:rPr lang="it-IT" sz="24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PROVE </a:t>
            </a:r>
            <a:r>
              <a:rPr lang="it-IT" sz="24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endParaRPr lang="it-IT" sz="24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 </a:t>
            </a:r>
            <a:r>
              <a:rPr lang="it-IT" sz="1800" b="1" dirty="0" err="1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EventuALE</a:t>
            </a:r>
            <a: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PROVA PRESELETTIVA COME SARA’ SVOLTA</a:t>
            </a:r>
          </a:p>
          <a:p>
            <a:pPr algn="just">
              <a:buFont typeface="Wingdings"/>
              <a:buChar char="Ø"/>
            </a:pPr>
            <a:r>
              <a:rPr lang="it-IT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PROVA COMPUTER-BASED- VERTERA’:</a:t>
            </a:r>
          </a:p>
          <a:p>
            <a:pPr algn="just">
              <a:buFont typeface="Wingdings"/>
              <a:buChar char="Ø"/>
            </a:pPr>
            <a:r>
              <a:rPr lang="it-IT" sz="15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50 QUESITI A RISPOSTA MULTIPLA CON QUATTRO OPZIONI </a:t>
            </a:r>
            <a:r>
              <a:rPr lang="it-IT" sz="15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5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RISPOSTA- </a:t>
            </a:r>
            <a:r>
              <a:rPr lang="it-IT" sz="15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TEMPO 50 MINUTI-</a:t>
            </a:r>
          </a:p>
          <a:p>
            <a:pPr marL="342900" indent="-342900" algn="just">
              <a:buAutoNum type="alphaUcParenR"/>
            </a:pPr>
            <a:r>
              <a:rPr lang="it-IT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ACCERTAMENTO CAPACITA’ LOGICHE: 20 QUESITI</a:t>
            </a:r>
          </a:p>
          <a:p>
            <a:pPr marL="457200" indent="-457200" algn="just">
              <a:buAutoNum type="alphaUcParenR"/>
            </a:pPr>
            <a:r>
              <a:rPr lang="it-IT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COMPRENSIONE DEL TESTO: 20 QUESITI</a:t>
            </a:r>
          </a:p>
          <a:p>
            <a:pPr marL="457200" indent="-457200" algn="just">
              <a:buAutoNum type="alphaUcParenR"/>
            </a:pPr>
            <a:r>
              <a:rPr lang="it-IT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CONOSCENZA NORMATIVA SCOLASTICA: 10 QUESITI</a:t>
            </a:r>
          </a:p>
          <a:p>
            <a:pPr marL="457200" indent="-457200" algn="just"/>
            <a:r>
              <a:rPr lang="it-IT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</a:t>
            </a:r>
            <a:r>
              <a:rPr lang="it-IT" sz="15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punto per risposta esatta- zero risposta non data o errata</a:t>
            </a:r>
          </a:p>
          <a:p>
            <a:pPr marL="457200" indent="-457200"/>
            <a:r>
              <a:rPr lang="it-IT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banca dati dalla quale vengono estratti i quesiti oggetto della prova sarà pubblicata sul sito del Ministero almeno 20 giorni prima dell'avvio delle sessioni di preselezione.</a:t>
            </a:r>
          </a:p>
          <a:p>
            <a:pPr marL="457200" indent="-457200"/>
            <a:r>
              <a:rPr lang="it-IT" sz="1500" dirty="0" smtClean="0"/>
              <a:t>   </a:t>
            </a:r>
            <a:r>
              <a:rPr lang="it-IT" sz="1400" dirty="0" smtClean="0"/>
              <a:t>       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ALLA PROVA SCRITTA SARA’ AMMESSO UN  numero di candidati pari a tre volte il numero dei posti messi a concorso nella singola regione per ciascuna procedura</a:t>
            </a:r>
          </a:p>
          <a:p>
            <a:pPr marL="457200" indent="-457200" algn="just"/>
            <a:endParaRPr lang="it-IT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/>
            <a:endParaRPr lang="it-IT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AutoNum type="alphaUcParenR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1362</TotalTime>
  <Words>882</Words>
  <Application>Microsoft Office PowerPoint</Application>
  <PresentationFormat>Widescreen</PresentationFormat>
  <Paragraphs>114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Tw Cen MT</vt:lpstr>
      <vt:lpstr>Verdana</vt:lpstr>
      <vt:lpstr>Wingdings</vt:lpstr>
      <vt:lpstr>Goccia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portsind</dc:creator>
  <cp:lastModifiedBy>Giuseppe</cp:lastModifiedBy>
  <cp:revision>45</cp:revision>
  <dcterms:created xsi:type="dcterms:W3CDTF">2019-01-23T10:12:48Z</dcterms:created>
  <dcterms:modified xsi:type="dcterms:W3CDTF">2020-06-03T12:08:57Z</dcterms:modified>
</cp:coreProperties>
</file>