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2" r:id="rId2"/>
    <p:sldId id="283" r:id="rId3"/>
    <p:sldId id="284" r:id="rId4"/>
    <p:sldId id="285" r:id="rId5"/>
    <p:sldId id="286" r:id="rId6"/>
    <p:sldId id="298" r:id="rId7"/>
    <p:sldId id="299" r:id="rId8"/>
    <p:sldId id="300" r:id="rId9"/>
    <p:sldId id="297" r:id="rId10"/>
    <p:sldId id="302" r:id="rId11"/>
    <p:sldId id="30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FFE"/>
    <a:srgbClr val="F3A60D"/>
    <a:srgbClr val="FDCBF2"/>
    <a:srgbClr val="FFFF99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2547257"/>
            <a:ext cx="12192000" cy="4310743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COORDINAMENTO NAZIONALE SCUOLA</a:t>
            </a:r>
          </a:p>
          <a:p>
            <a:r>
              <a:rPr lang="it-IT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VIDEOCONFERENZA DEL 15 MAGGIO 2020</a:t>
            </a:r>
          </a:p>
          <a:p>
            <a:r>
              <a:rPr lang="it-IT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it-IT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CURA DEL </a:t>
            </a:r>
          </a:p>
          <a:p>
            <a:r>
              <a:rPr lang="it-IT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RESPONSABILE NAZIONALE POLITICHE SCOLASTICHE</a:t>
            </a:r>
          </a:p>
          <a:p>
            <a:r>
              <a:rPr lang="it-IT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GIUSEPPE DE SABATO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47703" y="1"/>
            <a:ext cx="6074228" cy="2586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 STRAORDINARIO SCUOLE SECONDARIE</a:t>
            </a:r>
          </a:p>
          <a:p>
            <a:r>
              <a:rPr lang="it-IT" sz="18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FORMAZIONE ELENCO</a:t>
            </a:r>
          </a:p>
          <a:p>
            <a:pPr algn="just"/>
            <a:endParaRPr lang="it-IT" sz="1400" b="1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/>
              <a:buChar char="Ø"/>
            </a:pP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 TERMINE DELLA PROVA COMPUTER-BASED,  COLORO CHE HANNO CONSEGUITO IL PUNTEGGIO MINIMO PREVISTO DAL BANDO, VENGONO INSERITI IN UN ELENCO (QUINDI NESSUNA GRADUATORIA)  AI FINI  DELLE SUCCESSIVE FASI PROPEDEUTICHE AD OTTENERE L’ ABILITAZIONE.</a:t>
            </a:r>
          </a:p>
          <a:p>
            <a:pPr algn="just">
              <a:buFont typeface="Wingdings"/>
              <a:buChar char="Ø"/>
            </a:pPr>
            <a:endParaRPr lang="it-IT" sz="16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/>
              <a:buChar char="Ø"/>
            </a:pPr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FASI  E LE CONDIZIONI PREVISTE:</a:t>
            </a:r>
          </a:p>
          <a:p>
            <a:pPr algn="just"/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A) ESSERE IN SERVIZIO SINO AL 30 GIUGNO O 31 AGOSTO 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2020 IN 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UNA SCUOLA STATALE O PARITARIA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it-IT" sz="16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B) OCCORRE ACQUISIRE, SE NON IN POSSESSO, I 24 CFU (A PROPRIO CARICO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it-IT" sz="16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C) OCCORRE SOSTENERE ANCHE UNA PROVA ORALE CHE SI SUPERA SE SI CONSEGUE UN PUNTEGGIO </a:t>
            </a:r>
            <a:r>
              <a:rPr lang="it-IT" sz="1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ALMENO 7/10- </a:t>
            </a:r>
            <a:r>
              <a:rPr lang="it-IT" sz="1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TALE PROVA SARA’ EMESSO SPECIFICO PROVVEDIMENTO CHE DISCIPLINERA’ LE MODALITA’ </a:t>
            </a:r>
            <a:r>
              <a:rPr lang="it-IT" sz="1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SVOLGIMENTO.</a:t>
            </a:r>
          </a:p>
          <a:p>
            <a:pPr algn="just">
              <a:buFont typeface="Wingdings"/>
              <a:buChar char="Ø"/>
            </a:pPr>
            <a:endParaRPr lang="it-IT" sz="16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sz="16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 STRAORDINARIO SCUOLE SECONDARIE</a:t>
            </a:r>
          </a:p>
          <a:p>
            <a:r>
              <a:rPr lang="it-IT" sz="18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FORMAZIONE ELENCO</a:t>
            </a:r>
          </a:p>
          <a:p>
            <a:pPr algn="just"/>
            <a:endParaRPr lang="it-IT" sz="1400" b="1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/>
              <a:buChar char="Ø"/>
            </a:pP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PROVA FINALE, CHE SI SOSTERRA’ NELLA SCUOLA </a:t>
            </a:r>
            <a:r>
              <a:rPr lang="it-IT" sz="1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SERVIZIO A.S. 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2019/2020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 INNANZI A UN  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COMITATO </a:t>
            </a:r>
            <a:r>
              <a:rPr lang="it-IT" sz="1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VALUTAZIONE INTEGRATO CON NON MENO </a:t>
            </a:r>
            <a:r>
              <a:rPr lang="it-IT" sz="1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DUE MEMBRI ESTERNI ALLA SCUOLA, </a:t>
            </a:r>
            <a:r>
              <a:rPr lang="it-IT" sz="1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CUI UNO DIRIGENTE SCOLASTICO.</a:t>
            </a:r>
          </a:p>
          <a:p>
            <a:pPr algn="just">
              <a:buFont typeface="Wingdings"/>
              <a:buChar char="Ø"/>
            </a:pPr>
            <a:endParaRPr lang="it-IT" sz="16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/>
              <a:buChar char="Ø"/>
            </a:pP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SUPERA CONSEGUENDO ALMENO 7/10</a:t>
            </a:r>
          </a:p>
          <a:p>
            <a:pPr algn="just">
              <a:buFont typeface="Wingdings"/>
              <a:buChar char="Ø"/>
            </a:pPr>
            <a:endParaRPr lang="it-IT" sz="16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/>
              <a:buChar char="Ø"/>
            </a:pP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 CONTENUTI DELLA PROVA ORALE SARANNO OGGETTO </a:t>
            </a:r>
            <a:r>
              <a:rPr lang="it-IT" sz="1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UNO SPECIFICO PROVVEDIMENTO DA EMANARE DA PARTE DEL MINISTERO</a:t>
            </a:r>
          </a:p>
          <a:p>
            <a:pPr algn="just">
              <a:buFont typeface="Wingdings"/>
              <a:buChar char="Ø"/>
            </a:pPr>
            <a:endParaRPr lang="it-IT" sz="16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sz="16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6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CONCORSI SCUOLA 2020</a:t>
            </a:r>
          </a:p>
          <a:p>
            <a:r>
              <a:rPr lang="it-IT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 CONCORSI BANDITI</a:t>
            </a:r>
          </a:p>
          <a:p>
            <a:pPr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1)   CONCORSO ORDINARIO SCUOLE SECONDARIE PER TITOLI ED ESAMI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Domande dal  15 GIUGNO  al 31 luglio 2020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   CONCORSO ORDINARIO SCUOLE INFANZIA E PRIMARIA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it-IT" sz="1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DOMANDE DAL 15 GIUGNO AL 31 LUGLIO 2020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CONCORSO STRAORDINARIO SCUOLE SECONDARIE PER IMMISSIONE IN RUOLO E CONSEGUIMENTO ABILITAZIONE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it-IT" sz="1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DOMANDE DAL  28 MAGGIO AL 3 LUGLIO 2020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4)  CONCORSO STRAORDINARIO SCUOLE SECONDARIE PER CONSEGUIMENTO DELLA SOLA ABILITAZIONE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it-IT" sz="1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DOMANDE DAL 28 MAGGIO AL 3 LUGLIO 2020</a:t>
            </a:r>
          </a:p>
          <a:p>
            <a:pPr marL="514350" indent="-514350" algn="just"/>
            <a:endParaRPr lang="it-IT" sz="1800" b="1" i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CONCORSI SCUOLA 2020</a:t>
            </a:r>
            <a:endParaRPr lang="it-IT" sz="28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NOSTRO INCONTRO ODIERNO RIGUARDA IL:</a:t>
            </a:r>
            <a:endParaRPr lang="it-IT" sz="2400" b="1" i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/>
            <a:r>
              <a:rPr lang="it-IT" sz="24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 </a:t>
            </a:r>
          </a:p>
          <a:p>
            <a:pPr marL="514350" indent="-514350"/>
            <a:r>
              <a:rPr lang="it-IT" sz="24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 ESAMI, AI FINI DEL CONSEGUIMENTO DELL’ABILITAZIONE</a:t>
            </a:r>
          </a:p>
          <a:p>
            <a:pPr marL="514350" indent="-514350"/>
            <a:r>
              <a:rPr lang="it-IT" sz="2400" b="1" i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domanda di partecipazione dal 28 maggio al 3 luglio 2020</a:t>
            </a:r>
          </a:p>
          <a:p>
            <a:pPr marL="514350" indent="-514350" algn="just">
              <a:buFont typeface="Wingdings"/>
              <a:buChar char="Ø"/>
            </a:pPr>
            <a:r>
              <a:rPr lang="it-IT" sz="2400" b="1" i="1" cap="none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Presentazione domanda su ISTANZE ONLINE –Piattaforma Concorsi e Procedure Selettive del Ministero Istruzione-;</a:t>
            </a:r>
          </a:p>
          <a:p>
            <a:pPr marL="514350" indent="-514350" algn="just">
              <a:buFont typeface="Wingdings"/>
              <a:buChar char="Ø"/>
            </a:pPr>
            <a:r>
              <a:rPr lang="it-IT" sz="2400" b="1" i="1" cap="none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Costo partecipazione Euro 15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</a:t>
            </a:r>
          </a:p>
          <a:p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concorso e’ stato indetto su base regionale ED E’ FINALIZZATO</a:t>
            </a:r>
          </a:p>
          <a:p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 CONSEGUIMENTO DELLA SOLA ABILITAZIONE PER POSTI CURRICULARI </a:t>
            </a:r>
          </a:p>
          <a:p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SCUOLA SECONDARIA SIA </a:t>
            </a:r>
            <a:r>
              <a:rPr lang="it-IT" sz="16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PRIMO CHE </a:t>
            </a:r>
            <a:r>
              <a:rPr lang="it-IT" sz="16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SECONDO GRADO</a:t>
            </a:r>
          </a:p>
          <a:p>
            <a:pPr marL="342900" indent="-342900" algn="just"/>
            <a:endParaRPr lang="it-IT" sz="16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Wingdings"/>
              <a:buChar char="Ø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CONCORSO RIGUARDA TUTTE LE CLASSI </a:t>
            </a:r>
            <a:r>
              <a:rPr lang="it-IT" sz="16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CONCORSO- CON 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ESCLUSIONE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QUELLE CHE NON SONO PIU’ PREVISTE DALL’ORDINAMENTO ( CIOE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’: A029-A066-B01-B029-B030-B031-B032-B033);</a:t>
            </a:r>
          </a:p>
          <a:p>
            <a:pPr marL="342900" indent="-342900" algn="just">
              <a:buFont typeface="Wingdings"/>
              <a:buChar char="Ø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PROCEDURA CONCORSUALE SOLO PER ESAMI;</a:t>
            </a:r>
          </a:p>
          <a:p>
            <a:pPr marL="342900" indent="-342900" algn="just">
              <a:buFont typeface="Wingdings"/>
              <a:buChar char="Ø"/>
            </a:pP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FINALIZZATA 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 SOLO CONSEGUIMENTO DELLA ABILITAZIONE NELLE CLASSI </a:t>
            </a:r>
            <a:r>
              <a:rPr lang="it-IT" sz="1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 DELLA SCUOLA SECONDARIA </a:t>
            </a:r>
            <a:r>
              <a:rPr lang="it-IT" sz="1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PRIMO O SECONDO GRADO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REQUISITI </a:t>
            </a: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 ACCEDERE AL CONCORSO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/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A) TRE ANNI </a:t>
            </a:r>
            <a:r>
              <a:rPr lang="it-IT" sz="2000" b="1" cap="none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SERVIZIO (anche non consecutivi) </a:t>
            </a:r>
            <a:r>
              <a:rPr lang="it-IT" sz="2000" b="1" cap="none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 POSTI COMUNI O </a:t>
            </a:r>
            <a:r>
              <a:rPr lang="it-IT" sz="2000" b="1" cap="none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SOSTEGNO;</a:t>
            </a:r>
          </a:p>
          <a:p>
            <a:pPr marL="457200" indent="-457200" algn="just"/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B)</a:t>
            </a:r>
            <a:r>
              <a:rPr lang="it-IT" sz="2000" b="1" cap="none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SERVIZIO DEVE ESSERE STATO SVOLTO TRA L’A.S. 2008/2009 E L’A.S. 2019/2020, PUO’ ESSERE STATO PRESTATO SU POSTO COMUNE O </a:t>
            </a:r>
            <a:r>
              <a:rPr lang="it-IT" sz="2000" b="1" cap="none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SOSTEGNO</a:t>
            </a:r>
            <a:endParaRPr lang="it-IT" sz="2000" b="1" cap="none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/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C) ALMENO 1 ANNO DEVE ESSERE STATO SVOLTO NELLA CLASSE </a:t>
            </a:r>
            <a:r>
              <a:rPr lang="it-IT" sz="2000" b="1" cap="none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 PER LA QUALE SI CHIEDE </a:t>
            </a:r>
            <a:r>
              <a:rPr lang="it-IT" sz="2000" b="1" cap="none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PARTECIPARE. VALIDO ANCHE 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SERVIZIO 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 POSTO </a:t>
            </a:r>
            <a:r>
              <a:rPr lang="it-IT" sz="2000" b="1" cap="none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SOSTEGNO SENZA TITOLO </a:t>
            </a:r>
            <a:r>
              <a:rPr lang="it-IT" sz="2000" b="1" cap="none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SPECIALIZZAZIONE (FERMO RESTANDO L’ANNO SPECIFICO </a:t>
            </a:r>
            <a:r>
              <a:rPr lang="it-IT" sz="2000" b="1" cap="none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SERVIZIO SU POSTO CURRICULARE).</a:t>
            </a:r>
            <a:endParaRPr lang="it-IT" sz="2000" b="1" cap="none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/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D) POSSESSO DEL TITOLO </a:t>
            </a:r>
            <a:r>
              <a:rPr lang="it-IT" sz="2000" b="1" cap="none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STUDIO </a:t>
            </a:r>
            <a:r>
              <a:rPr lang="it-IT" sz="2000" b="1" cap="none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ACCESSO PER LA CLASSE </a:t>
            </a:r>
            <a:r>
              <a:rPr lang="it-IT" sz="2000" b="1" cap="none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 PER LA QUALE SI CHIEDE </a:t>
            </a:r>
            <a:r>
              <a:rPr lang="it-IT" sz="2000" b="1" cap="none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PARTECIPARE</a:t>
            </a:r>
          </a:p>
          <a:p>
            <a:pPr marL="457200" indent="-457200" algn="just"/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E) </a:t>
            </a:r>
            <a:r>
              <a:rPr lang="it-IT" sz="2000" b="1" cap="none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 DOCENTI </a:t>
            </a:r>
            <a:r>
              <a:rPr lang="it-IT" sz="2000" b="1" cap="none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RUOLO DELLA SCUOLA STATALE NON NECESSITANO DELL’ANNO </a:t>
            </a:r>
            <a:r>
              <a:rPr lang="it-IT" sz="2000" b="1" cap="none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SERVIZIO </a:t>
            </a:r>
            <a:r>
              <a:rPr lang="it-IT" sz="2000" b="1" cap="none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SPECIFICO</a:t>
            </a:r>
            <a:r>
              <a:rPr lang="it-IT" sz="2000" b="1" cap="none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MA, OVVIAMENTE DEVONO POSSEDERE ALMENO TRE ANNI </a:t>
            </a:r>
            <a:r>
              <a:rPr lang="it-IT" sz="2000" b="1" cap="none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SERVIZIO E POSSESSO TITOLO </a:t>
            </a:r>
            <a:r>
              <a:rPr lang="it-IT" sz="2000" b="1" cap="none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STUDIO PER LA CLASSE </a:t>
            </a:r>
            <a:r>
              <a:rPr lang="it-IT" sz="2000" b="1" cap="none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 PER LA QUALE INTENDONO PARTECIPARE- NON SERVONO I 24 CFU-</a:t>
            </a:r>
            <a:endParaRPr lang="it-IT" sz="2000" b="1" cap="none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/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F) IL SERVIZIO SVOLTO SU CLASSE </a:t>
            </a:r>
            <a:r>
              <a:rPr lang="it-IT" sz="2000" b="1" cap="none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 A029 E’ VALIDO PER A030- QUELLO SVOLTO SU A066 VALIDO PER A041- OCCORRE PERO’ ESSERE IN POSSESSO DEL TITOLO </a:t>
            </a:r>
            <a:r>
              <a:rPr lang="it-IT" sz="2000" b="1" cap="none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STUDIO VALIDO PER LA CLASSE </a:t>
            </a:r>
            <a:r>
              <a:rPr lang="it-IT" sz="2000" b="1" cap="none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 </a:t>
            </a:r>
            <a:r>
              <a:rPr lang="it-IT" sz="2000" b="1" cap="none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CONFLUENZA.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SERVIZIO VALIDO PER ACCEDERE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TRE ANNI </a:t>
            </a:r>
            <a:r>
              <a:rPr lang="it-IT" sz="20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SERVIZIO POSSONO ESSERE STATI SVOLTI CUMULANDO ANCHE: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SCUOLE STATALI +  SCUOLE PARITARIE + PERCORSI </a:t>
            </a:r>
            <a:r>
              <a:rPr lang="it-IT" sz="20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REG.IFP</a:t>
            </a:r>
            <a:endParaRPr lang="it-IT" sz="20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</a:t>
            </a:r>
            <a:r>
              <a:rPr lang="it-IT" sz="2000" b="1" cap="none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legge 76/2005</a:t>
            </a:r>
            <a:endParaRPr lang="it-IT" sz="20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DALLA LETTURA DEL BANDO EMERGE CHE SONO ESCLUSI I SERVIZI RESI NEI PROGETTI REGIONALI “DIRITTI A SCUOLA”</a:t>
            </a:r>
          </a:p>
          <a:p>
            <a:pPr marL="457200" indent="-457200" algn="just"/>
            <a:endParaRPr lang="it-IT" sz="2000" b="1" cap="none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AMMESSI CON RISERVA AL CONCORSO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 DOCENTI CHE STANNO FREQUENTANDO IL IV CICLO TFA SOSTEGNO E CHE, ALLA DATA </a:t>
            </a:r>
            <a:r>
              <a:rPr lang="it-IT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SCADENZA DELLA DOMANDA (quasi tutti comunque stanno ultimando esami), non sono ancora in possesso del titolo sono ammessi con riserva al concorso per posti di sostegno;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Analoga situazione per coloro che hanno conseguito titolo di studio e/o sostegno all’estero e sono in attesa del riconoscimento da parte del ministero.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AMMESSI CON RISERVA COLORO I QUALI RAGGIUNGONO I 3 ANNI CON il SERVIZIO RESO NEL corrente anno scolastico.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buAutoNum type="alphaUcParenR"/>
            </a:pPr>
            <a:endParaRPr lang="it-IT" sz="2000" b="1" cap="none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PRESENTAZIONE DELLA DOMANDA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/>
              <a:buChar char="Ø"/>
            </a:pP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LA DOMANDA PUO’ ESSERE PRODOTTA IN UNA SOLA REGIONE.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/>
              <a:buChar char="Ø"/>
            </a:pP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OCCORRE ESSERE </a:t>
            </a: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POSSESSO DEI RELATIVI TITOLI PREVISTI DAL BANDO: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/>
              <a:buChar char="Ø"/>
            </a:pPr>
            <a:endParaRPr lang="it-IT" sz="20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/>
              <a:buChar char="Ø"/>
            </a:pP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SI POTRA’ PRODURRE DOMANDA PER UNA SOLA CLASSE </a:t>
            </a:r>
            <a:r>
              <a:rPr lang="it-IT" sz="20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 PER LA SCUOLA SECONDARIA;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/>
              <a:buChar char="Ø"/>
            </a:pPr>
            <a:endParaRPr lang="it-IT" sz="20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/>
              <a:buChar char="Ø"/>
            </a:pPr>
            <a:endParaRPr lang="it-IT" sz="20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buAutoNum type="alphaUcParenR"/>
            </a:pPr>
            <a:endParaRPr lang="it-IT" sz="2000" b="1" cap="none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</a:t>
            </a:r>
          </a:p>
          <a:p>
            <a:r>
              <a:rPr lang="it-IT" sz="18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PROVA </a:t>
            </a:r>
            <a:r>
              <a:rPr lang="it-IT" sz="1800" b="1" dirty="0" err="1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D’ESAME</a:t>
            </a:r>
            <a:endParaRPr lang="it-IT" sz="1800" b="1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PROVA COMPUTER-BASED, VERTERA’:</a:t>
            </a:r>
          </a:p>
          <a:p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CURRICULARI</a:t>
            </a:r>
          </a:p>
          <a:p>
            <a:pPr algn="just">
              <a:buFont typeface="Wingdings"/>
              <a:buChar char="Ø"/>
            </a:pPr>
            <a:r>
              <a:rPr lang="it-IT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60 QUESITI A RISPOSTA MULTIPLA CON QUATTRO OPZIONI </a:t>
            </a:r>
            <a:r>
              <a:rPr lang="it-IT" sz="14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RISPOSTA- TEMPO  80 MINUTI-</a:t>
            </a:r>
          </a:p>
          <a:p>
            <a:pPr marL="342900" indent="-342900" algn="just">
              <a:buAutoNum type="alphaUcParenR"/>
            </a:pPr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Competenze disciplinari relative alla classe di concorso 	 40 QUESITI			</a:t>
            </a:r>
          </a:p>
          <a:p>
            <a:pPr marL="457200" indent="-457200" algn="just">
              <a:buAutoNum type="alphaUcParenR"/>
            </a:pPr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COMPETENZE DIDATTICHE/METODOLOGICHE: 			 20 QUESITI</a:t>
            </a:r>
          </a:p>
          <a:p>
            <a:pPr marL="457200" indent="-457200" algn="just"/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it-IT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 LE CLASSI </a:t>
            </a:r>
            <a:r>
              <a:rPr lang="it-IT" sz="14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 A024 – A025- B02 : TUTTI I QUESITI SARANNO POSTI NELLA LINGUA </a:t>
            </a:r>
            <a:r>
              <a:rPr lang="it-IT" sz="14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INSEGNAMENTO</a:t>
            </a:r>
          </a:p>
          <a:p>
            <a:pPr marL="457200" indent="-457200" algn="just">
              <a:buFont typeface="Wingdings"/>
              <a:buChar char="Ø"/>
            </a:pPr>
            <a:r>
              <a:rPr lang="it-IT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PROGRAMMA DEL CONCORSO, PER LA PROVA COMPUTER-BASED IN OGNI CASO SI RIFA’ A QUANTO PREVISTO NELL’ALLEGATO A) AL BANDO </a:t>
            </a:r>
            <a:r>
              <a:rPr lang="it-IT" sz="14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 </a:t>
            </a:r>
            <a:r>
              <a:rPr lang="it-IT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ORDINARIO</a:t>
            </a:r>
            <a:r>
              <a:rPr lang="it-IT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it-IT" sz="14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/>
            <a:r>
              <a:rPr lang="it-IT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 OGNI RISPOSTA ESATTA SARA’ ATTRIBUITO 1 PUNTO – ZERO PUNTI A RISPOSTA ERRATA O NON DATA</a:t>
            </a:r>
          </a:p>
          <a:p>
            <a:pPr marL="457200" indent="-457200"/>
            <a:r>
              <a:rPr lang="it-IT" sz="1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LA PROVA SI INTENDE SUPERATA CONSEGUENDO UN PUNTEGGIO </a:t>
            </a:r>
            <a:r>
              <a:rPr lang="it-IT" sz="18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ALMENO 42/60</a:t>
            </a:r>
          </a:p>
          <a:p>
            <a:pPr marL="457200" indent="-457200" algn="just">
              <a:buAutoNum type="alphaUcParenR"/>
            </a:pPr>
            <a:endParaRPr lang="it-IT" sz="14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buAutoNum type="arabicParenR"/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cci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TM04033925[[fn=Goccia]]</Template>
  <TotalTime>1632</TotalTime>
  <Words>868</Words>
  <Application>Microsoft Office PowerPoint</Application>
  <PresentationFormat>Personalizzato</PresentationFormat>
  <Paragraphs>99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Goccia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portsind</dc:creator>
  <cp:lastModifiedBy>DE SABATO GIUSEPPE</cp:lastModifiedBy>
  <cp:revision>68</cp:revision>
  <dcterms:created xsi:type="dcterms:W3CDTF">2019-01-23T10:12:48Z</dcterms:created>
  <dcterms:modified xsi:type="dcterms:W3CDTF">2020-05-16T13:19:44Z</dcterms:modified>
</cp:coreProperties>
</file>