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78" r:id="rId2"/>
    <p:sldId id="279" r:id="rId3"/>
    <p:sldId id="257" r:id="rId4"/>
    <p:sldId id="258" r:id="rId5"/>
    <p:sldId id="272" r:id="rId6"/>
    <p:sldId id="273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8" r:id="rId15"/>
    <p:sldId id="266" r:id="rId16"/>
    <p:sldId id="269" r:id="rId17"/>
    <p:sldId id="270" r:id="rId18"/>
    <p:sldId id="271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EBFA"/>
    <a:srgbClr val="8BECF9"/>
    <a:srgbClr val="F61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6" d="100"/>
          <a:sy n="66" d="100"/>
        </p:scale>
        <p:origin x="129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9B06C-B139-42FB-B6FF-ED68C67729BF}" type="datetimeFigureOut">
              <a:rPr lang="it-IT" smtClean="0"/>
              <a:pPr/>
              <a:t>15/10/2018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5DCF98-8A07-41AB-ABDD-145671BB300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93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5DCF98-8A07-41AB-ABDD-145671BB3000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19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‹N›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‹N›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‹N›</a:t>
            </a:fld>
            <a:endParaRPr kumimoji="0"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‹N›</a:t>
            </a:fld>
            <a:endParaRPr kumimoji="0"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‹N›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‹N›</a:t>
            </a:fld>
            <a:endParaRPr kumimoji="0" lang="en-US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‹N›</a:t>
            </a:fld>
            <a:endParaRPr kumimoji="0" lang="en-US" dirty="0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‹N›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‹N›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‹N›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10/15/2018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‹N›</a:t>
            </a:fld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10/15/2018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10/15/2018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mattiva.it/uri-res/N2Ls?urn:nir:stato:legge:2011-11-12;183!vig=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35496" y="1412776"/>
            <a:ext cx="9073008" cy="5400600"/>
          </a:xfrm>
          <a:solidFill>
            <a:srgbClr val="B6EBFA"/>
          </a:solidFill>
        </p:spPr>
        <p:txBody>
          <a:bodyPr>
            <a:normAutofit/>
          </a:bodyPr>
          <a:lstStyle/>
          <a:p>
            <a:pPr algn="just"/>
            <a:r>
              <a:rPr lang="it-IT" b="1" i="1" dirty="0" smtClean="0">
                <a:solidFill>
                  <a:srgbClr val="002060"/>
                </a:solidFill>
              </a:rPr>
              <a:t>LA RICOSTRUZIONE DI CARRIERA DEL PERSONALE DELLA SCUOLA;</a:t>
            </a:r>
          </a:p>
          <a:p>
            <a:pPr algn="just"/>
            <a:r>
              <a:rPr lang="it-IT" b="1" i="1" dirty="0" smtClean="0">
                <a:solidFill>
                  <a:srgbClr val="002060"/>
                </a:solidFill>
              </a:rPr>
              <a:t>INIZIATIVE LEGALI DELLA FLP SCUOLA FOGGIA;</a:t>
            </a:r>
          </a:p>
          <a:p>
            <a:pPr algn="just"/>
            <a:r>
              <a:rPr lang="it-IT" b="1" i="1" dirty="0" smtClean="0">
                <a:solidFill>
                  <a:srgbClr val="002060"/>
                </a:solidFill>
              </a:rPr>
              <a:t>RICORSO PER RICONOSCIMENTO INTERO SERVIZIO NON DI RUOLO;</a:t>
            </a:r>
          </a:p>
          <a:p>
            <a:pPr algn="just"/>
            <a:r>
              <a:rPr lang="it-IT" b="1" i="1" dirty="0" smtClean="0">
                <a:solidFill>
                  <a:srgbClr val="002060"/>
                </a:solidFill>
              </a:rPr>
              <a:t>RICORSO PER RICONOSCIMENTO PROGRESSIONE DI CARRIERA DURANTE L’ATTIVITA’ LAVORATIVA A TEMPO DETERMINATO;</a:t>
            </a:r>
          </a:p>
          <a:p>
            <a:pPr algn="just"/>
            <a:r>
              <a:rPr lang="it-IT" b="1" i="1" dirty="0" smtClean="0">
                <a:solidFill>
                  <a:srgbClr val="002060"/>
                </a:solidFill>
              </a:rPr>
              <a:t>RICORSO PER IL RICONOSCIMENTO SERVIZIO RESO NELLE SCUOLE PARITARIE</a:t>
            </a:r>
            <a:endParaRPr lang="it-IT" b="1" i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Risultati immagini per logo flp scuola fogg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"/>
            <a:ext cx="8988425" cy="1412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162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>
                <a:solidFill>
                  <a:srgbClr val="002060"/>
                </a:solidFill>
              </a:rPr>
              <a:t>LA VALUTAZIONE </a:t>
            </a:r>
            <a:r>
              <a:rPr lang="it-IT" dirty="0" smtClean="0">
                <a:solidFill>
                  <a:srgbClr val="002060"/>
                </a:solidFill>
              </a:rPr>
              <a:t>SERVIZIO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solidFill>
            <a:srgbClr val="B6EBFA"/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Il servizio </a:t>
            </a:r>
            <a:r>
              <a:rPr lang="it-IT" b="1" dirty="0" err="1" smtClean="0">
                <a:solidFill>
                  <a:srgbClr val="002060"/>
                </a:solidFill>
              </a:rPr>
              <a:t>pre</a:t>
            </a:r>
            <a:r>
              <a:rPr lang="it-IT" b="1" dirty="0" smtClean="0">
                <a:solidFill>
                  <a:srgbClr val="002060"/>
                </a:solidFill>
              </a:rPr>
              <a:t> ruolo è valutato per intero, ai fini giuridici ed economici, i primi quattro anni, mentre gli anni successivi sono valutati, ai fini giuridici ed economici, per i due terzi e un terzo ai soli fini economici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4 ANNI  </a:t>
            </a:r>
            <a:r>
              <a:rPr lang="it-IT" b="1" dirty="0" smtClean="0">
                <a:solidFill>
                  <a:srgbClr val="FF0000"/>
                </a:solidFill>
              </a:rPr>
              <a:t>INTERI  - 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RESTANTI 2/3 INTERI E 1/3 SOLO FINI CONOMICI</a:t>
            </a:r>
          </a:p>
          <a:p>
            <a:pPr algn="just"/>
            <a:r>
              <a:rPr lang="it-IT" dirty="0" smtClean="0">
                <a:solidFill>
                  <a:srgbClr val="002060"/>
                </a:solidFill>
              </a:rPr>
              <a:t>Vi sono numerose </a:t>
            </a:r>
            <a:r>
              <a:rPr lang="it-IT" dirty="0" smtClean="0">
                <a:solidFill>
                  <a:srgbClr val="002060"/>
                </a:solidFill>
              </a:rPr>
              <a:t>sentenze </a:t>
            </a:r>
            <a:r>
              <a:rPr lang="it-IT" dirty="0" smtClean="0">
                <a:solidFill>
                  <a:srgbClr val="002060"/>
                </a:solidFill>
              </a:rPr>
              <a:t>relative a richieste di riconoscimento per intero di tutto il periodo </a:t>
            </a:r>
            <a:r>
              <a:rPr lang="it-IT" dirty="0" err="1" smtClean="0">
                <a:solidFill>
                  <a:srgbClr val="002060"/>
                </a:solidFill>
              </a:rPr>
              <a:t>pre</a:t>
            </a:r>
            <a:r>
              <a:rPr lang="it-IT" dirty="0" smtClean="0">
                <a:solidFill>
                  <a:srgbClr val="002060"/>
                </a:solidFill>
              </a:rPr>
              <a:t> ruolo, senza distinguere tra i primi 4 anni e gli anni </a:t>
            </a:r>
            <a:r>
              <a:rPr lang="it-IT" dirty="0" smtClean="0">
                <a:solidFill>
                  <a:srgbClr val="002060"/>
                </a:solidFill>
              </a:rPr>
              <a:t>successivi-VEDI SLIDE SUCCESSIVE PER RICORSO FLP SCUOLA FOGGIS</a:t>
            </a:r>
            <a:endParaRPr lang="it-IT" dirty="0" smtClean="0">
              <a:solidFill>
                <a:srgbClr val="002060"/>
              </a:solidFill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D.P.R. 399/88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solidFill>
            <a:srgbClr val="B6EBFA"/>
          </a:solidFill>
        </p:spPr>
        <p:txBody>
          <a:bodyPr>
            <a:normAutofit/>
          </a:bodyPr>
          <a:lstStyle/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L’anzianità di servizio riconosciuta valida solo ai fini economici invece verrà computata solo al compimento dell’anzianità giuridica indicata all’art. 4 comma 3 del D.P.R. 399/88.</a:t>
            </a: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Il servizio di leva/civile è pienamente valutabile se era in corso alla data del 31 gennaio 1987 o successivamente. Se invece è stato prestato prima del 31 gennaio 1987 vale solo se è coperto da nomina (costanza di impiego).</a:t>
            </a:r>
          </a:p>
          <a:p>
            <a:pPr algn="just"/>
            <a:endParaRPr lang="it-IT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54421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3200" b="1" dirty="0" smtClean="0">
                <a:solidFill>
                  <a:srgbClr val="002060"/>
                </a:solidFill>
              </a:rPr>
              <a:t>I servizi valutabili devono essere prestati con il possesso del titolo di studio prescritto</a:t>
            </a:r>
            <a:br>
              <a:rPr lang="it-IT" sz="3200" b="1" dirty="0" smtClean="0">
                <a:solidFill>
                  <a:srgbClr val="002060"/>
                </a:solidFill>
              </a:rPr>
            </a:br>
            <a:r>
              <a:rPr lang="it-IT" sz="3200" b="1" dirty="0" smtClean="0">
                <a:solidFill>
                  <a:srgbClr val="002060"/>
                </a:solidFill>
              </a:rPr>
              <a:t>SALVO CASO SOSTEGNO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07504" y="1772816"/>
            <a:ext cx="8928992" cy="4896544"/>
          </a:xfrm>
          <a:solidFill>
            <a:srgbClr val="B6EBFA"/>
          </a:solidFill>
        </p:spPr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Il servizio prestato in qualità di docente di sostegno, senza il prescritto titolo di specializzazione, ma comunque con il titolo richiesto per accedere ai concorsi a cattedra, viene riconosciuto, secondo quanto stabilito dall’art. 7 comma 2 della legge n. 124/99:</a:t>
            </a: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I periodi di servizio coperti da retrodatazione giuridica non vanno riconosciuti, in quanto già considerati servizi di ruolo.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>
                <a:solidFill>
                  <a:srgbClr val="002060"/>
                </a:solidFill>
              </a:rPr>
              <a:t>SERVIZI VALUTABILI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07504" y="1124744"/>
            <a:ext cx="9036496" cy="5544616"/>
          </a:xfrm>
          <a:solidFill>
            <a:srgbClr val="B6EBFA"/>
          </a:solidFill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t-IT" b="1" dirty="0" smtClean="0">
                <a:solidFill>
                  <a:srgbClr val="002060"/>
                </a:solidFill>
              </a:rPr>
              <a:t>L’articolo 485 del decreto legislativo n. 297/94 indica i servizi che vanno riconosciuti:</a:t>
            </a:r>
          </a:p>
          <a:p>
            <a:pPr algn="just"/>
            <a:endParaRPr lang="it-IT" b="1" dirty="0" smtClean="0">
              <a:solidFill>
                <a:srgbClr val="002060"/>
              </a:solidFill>
            </a:endParaRP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SONO ammessi i seguenti servizi svolti nelle: scuole pareggiate, scuole parificate,  scuole sussidiate e sussidiarie  scuole popolari;</a:t>
            </a: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NON SONO ammessi i seguenti servizi svolti nelle: scuole legalmente riconosciute, centro di formazione professionale,  scuole paritarie (ad eccezione  delle scuole primarie parificate e paritarie sino al 31/8/2008);</a:t>
            </a: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NON SONO ammessi i servizi resi con contratto di prestazione d’opera</a:t>
            </a: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Sono valutabili i servizi nelle università come professore incaricato, assistente incaricato e assistente straordinario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LE DIFFERENZE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01752" y="1484784"/>
            <a:ext cx="4038600" cy="4568544"/>
          </a:xfrm>
          <a:solidFill>
            <a:srgbClr val="B6EBFA"/>
          </a:solidFill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it-IT" sz="40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DOCENTI 	</a:t>
            </a:r>
            <a:r>
              <a:rPr lang="it-IT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</a:t>
            </a:r>
          </a:p>
          <a:p>
            <a:pPr marL="0" indent="0" algn="just">
              <a:buNone/>
            </a:pPr>
            <a:r>
              <a:rPr lang="it-IT" sz="4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benefici economici derivanti </a:t>
            </a:r>
            <a:r>
              <a:rPr lang="it-IT" sz="4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dal riconoscimento </a:t>
            </a:r>
            <a:r>
              <a:rPr lang="it-IT" sz="4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dei servizi </a:t>
            </a:r>
            <a:r>
              <a:rPr lang="it-IT" sz="4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</a:t>
            </a:r>
            <a:r>
              <a:rPr lang="it-IT" sz="4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-ruolo decorre dalla data di conferma in ruolo.</a:t>
            </a:r>
          </a:p>
          <a:p>
            <a:pPr marL="0" indent="0" algn="just">
              <a:buNone/>
            </a:pPr>
            <a:endParaRPr lang="it-IT" sz="4400" b="1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it-IT" sz="4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servizio </a:t>
            </a:r>
            <a:r>
              <a:rPr lang="it-IT" sz="4400" b="1" dirty="0" err="1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</a:t>
            </a:r>
            <a:r>
              <a:rPr lang="it-IT" sz="4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-ruolo viene riconosciuto ad anni scolastici e ciascun anno scolastico è valutabile se prestato per almeno 180 </a:t>
            </a:r>
            <a:r>
              <a:rPr lang="it-IT" sz="4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giorni o </a:t>
            </a:r>
            <a:r>
              <a:rPr lang="it-IT" sz="4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continuativamente dal 01-02 al termine delle lezioni con partecipazione agli </a:t>
            </a:r>
            <a:r>
              <a:rPr lang="it-IT" sz="4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scrutini finali </a:t>
            </a:r>
            <a:r>
              <a:rPr lang="it-IT" sz="44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 esami</a:t>
            </a:r>
            <a:r>
              <a:rPr lang="it-IT" sz="44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solidFill>
            <a:srgbClr val="B6EBFA"/>
          </a:solidFill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it-IT" b="1" dirty="0" smtClean="0"/>
              <a:t> </a:t>
            </a:r>
            <a:r>
              <a:rPr lang="it-IT" sz="40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A.T.A.</a:t>
            </a:r>
          </a:p>
          <a:p>
            <a:pPr marL="0" indent="0" algn="just">
              <a:buNone/>
            </a:pPr>
            <a:endParaRPr lang="it-IT" sz="4500" b="1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endParaRPr lang="it-IT" sz="45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it-IT" sz="45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</a:t>
            </a:r>
            <a:r>
              <a:rPr lang="it-IT" sz="45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benefici economici derivanti dal riconoscimento dei servizi </a:t>
            </a:r>
            <a:r>
              <a:rPr lang="it-IT" sz="45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</a:t>
            </a:r>
            <a:r>
              <a:rPr lang="it-IT" sz="45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-ruolo decorre dalla data di decorrenza economica </a:t>
            </a:r>
            <a:r>
              <a:rPr lang="it-IT" sz="45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della nomina </a:t>
            </a:r>
            <a:r>
              <a:rPr lang="it-IT" sz="45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ruolo.</a:t>
            </a:r>
          </a:p>
          <a:p>
            <a:pPr algn="just"/>
            <a:endParaRPr lang="it-IT" sz="45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it-IT" sz="45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servizio </a:t>
            </a:r>
            <a:r>
              <a:rPr lang="it-IT" sz="4500" b="1" dirty="0" err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pre-</a:t>
            </a:r>
            <a:r>
              <a:rPr lang="it-IT" sz="45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ruolo viene riconosciuto per il periodo effettivamente prestato.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>
                <a:solidFill>
                  <a:srgbClr val="002060"/>
                </a:solidFill>
              </a:rPr>
              <a:t>RICORSI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07504" y="1527048"/>
            <a:ext cx="8928992" cy="5142312"/>
          </a:xfrm>
          <a:solidFill>
            <a:srgbClr val="B6EBFA"/>
          </a:solidFill>
        </p:spPr>
        <p:txBody>
          <a:bodyPr>
            <a:normAutofit/>
          </a:bodyPr>
          <a:lstStyle/>
          <a:p>
            <a:pPr algn="just"/>
            <a:r>
              <a:rPr lang="it-IT" dirty="0" smtClean="0">
                <a:solidFill>
                  <a:srgbClr val="002060"/>
                </a:solidFill>
              </a:rPr>
              <a:t>La Corte di Cassazione ha recentemente e definitivamente riconosciuto il principio della piena equiparazione del trattamento economico tra i docenti precari e i docenti di ruolo. Ciò significa che tutti gli insegnanti, anche quelli nel frattempo assunti a tempo indeterminato, potranno agire in giudizio per ottenere il pagamento degli scatti di anzianità maturati e non percepiti durante il periodo di precariato, oltre alla integrale valutazione del servizio </a:t>
            </a:r>
            <a:r>
              <a:rPr lang="it-IT" dirty="0" err="1" smtClean="0">
                <a:solidFill>
                  <a:srgbClr val="002060"/>
                </a:solidFill>
              </a:rPr>
              <a:t>pre-ruolo</a:t>
            </a:r>
            <a:r>
              <a:rPr lang="it-IT" dirty="0" smtClean="0">
                <a:solidFill>
                  <a:srgbClr val="002060"/>
                </a:solidFill>
              </a:rPr>
              <a:t> ai fini della ricostruzione della carriera.</a:t>
            </a:r>
            <a:endParaRPr lang="it-IT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33" y="404664"/>
            <a:ext cx="8584632" cy="75895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>
                <a:solidFill>
                  <a:srgbClr val="002060"/>
                </a:solidFill>
              </a:rPr>
              <a:t>PROCEDURE A SIDI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928992" cy="5142312"/>
          </a:xfrm>
          <a:solidFill>
            <a:srgbClr val="B6EBFA"/>
          </a:solid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 PASSO 1</a:t>
            </a:r>
          </a:p>
          <a:p>
            <a:pPr algn="just">
              <a:buNone/>
            </a:pPr>
            <a:r>
              <a:rPr lang="it-IT" dirty="0" smtClean="0">
                <a:solidFill>
                  <a:srgbClr val="002060"/>
                </a:solidFill>
              </a:rPr>
              <a:t>inserire la DICHIARAZIONE DEI SERVIZI </a:t>
            </a:r>
          </a:p>
          <a:p>
            <a:pPr algn="just">
              <a:buNone/>
            </a:pPr>
            <a:r>
              <a:rPr lang="it-IT" dirty="0" smtClean="0">
                <a:solidFill>
                  <a:srgbClr val="002060"/>
                </a:solidFill>
              </a:rPr>
              <a:t>(personale comparto scuola =&gt;gestione delle</a:t>
            </a:r>
          </a:p>
          <a:p>
            <a:pPr algn="just">
              <a:buNone/>
            </a:pPr>
            <a:r>
              <a:rPr lang="it-IT" dirty="0" smtClean="0">
                <a:solidFill>
                  <a:srgbClr val="002060"/>
                </a:solidFill>
              </a:rPr>
              <a:t>competenze del dipendente [fascicolo personale] =&gt; dichiarazione dei servizi pregressi)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PASSO 2 </a:t>
            </a:r>
          </a:p>
          <a:p>
            <a:pPr marL="0" indent="0" algn="just">
              <a:buNone/>
            </a:pPr>
            <a:r>
              <a:rPr lang="it-IT" dirty="0" smtClean="0">
                <a:solidFill>
                  <a:srgbClr val="002060"/>
                </a:solidFill>
              </a:rPr>
              <a:t>VERIFICARE INSERIMENTO CONTRATTO REGISTRATO</a:t>
            </a:r>
          </a:p>
          <a:p>
            <a:pPr algn="just">
              <a:buNone/>
            </a:pPr>
            <a:r>
              <a:rPr lang="it-IT" dirty="0" smtClean="0">
                <a:solidFill>
                  <a:srgbClr val="002060"/>
                </a:solidFill>
              </a:rPr>
              <a:t>Funzione : Gestione assunzione</a:t>
            </a:r>
          </a:p>
          <a:p>
            <a:pPr algn="just">
              <a:buNone/>
            </a:pPr>
            <a:r>
              <a:rPr lang="it-IT" dirty="0" smtClean="0">
                <a:solidFill>
                  <a:srgbClr val="002060"/>
                </a:solidFill>
              </a:rPr>
              <a:t>=&gt;formalizzazione del rapporto di lavoro a tempo indeterminato =&gt; personale docente</a:t>
            </a:r>
          </a:p>
          <a:p>
            <a:pPr algn="just">
              <a:buNone/>
            </a:pPr>
            <a:r>
              <a:rPr lang="it-IT" dirty="0" smtClean="0">
                <a:solidFill>
                  <a:srgbClr val="002060"/>
                </a:solidFill>
              </a:rPr>
              <a:t>ed A.T.A. =&gt;acquisire estremi di registrazione.</a:t>
            </a:r>
            <a:endParaRPr lang="it-IT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446712" cy="125618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sz="3600" dirty="0" smtClean="0">
                <a:solidFill>
                  <a:srgbClr val="002060"/>
                </a:solidFill>
              </a:rPr>
              <a:t>L’ anzianità valutata ai fini economici </a:t>
            </a:r>
            <a:br>
              <a:rPr lang="it-IT" sz="3600" dirty="0" smtClean="0">
                <a:solidFill>
                  <a:srgbClr val="002060"/>
                </a:solidFill>
              </a:rPr>
            </a:br>
            <a:r>
              <a:rPr lang="it-IT" sz="3600" dirty="0" smtClean="0">
                <a:solidFill>
                  <a:srgbClr val="002060"/>
                </a:solidFill>
              </a:rPr>
              <a:t>si recupera </a:t>
            </a:r>
            <a:r>
              <a:rPr lang="it-IT" sz="2400" dirty="0" smtClean="0">
                <a:solidFill>
                  <a:srgbClr val="002060"/>
                </a:solidFill>
              </a:rPr>
              <a:t>(D.P.R. 399 art. 4 c. 3)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856984" cy="5142312"/>
          </a:xfrm>
          <a:solidFill>
            <a:srgbClr val="B6EBFA"/>
          </a:solidFill>
        </p:spPr>
        <p:txBody>
          <a:bodyPr/>
          <a:lstStyle/>
          <a:p>
            <a:r>
              <a:rPr lang="it-IT" sz="2800" dirty="0" smtClean="0">
                <a:solidFill>
                  <a:srgbClr val="002060"/>
                </a:solidFill>
              </a:rPr>
              <a:t>16 anni insegnanti laureati di scuola secondaria superiore</a:t>
            </a:r>
          </a:p>
          <a:p>
            <a:endParaRPr lang="it-IT" sz="2800" dirty="0" smtClean="0">
              <a:solidFill>
                <a:srgbClr val="002060"/>
              </a:solidFill>
            </a:endParaRPr>
          </a:p>
          <a:p>
            <a:r>
              <a:rPr lang="it-IT" sz="2800" dirty="0" smtClean="0">
                <a:solidFill>
                  <a:srgbClr val="002060"/>
                </a:solidFill>
              </a:rPr>
              <a:t>18 anni altri insegnanti e responsabili amministrativi</a:t>
            </a:r>
          </a:p>
          <a:p>
            <a:endParaRPr lang="it-IT" sz="2800" dirty="0" smtClean="0">
              <a:solidFill>
                <a:srgbClr val="002060"/>
              </a:solidFill>
            </a:endParaRPr>
          </a:p>
          <a:p>
            <a:r>
              <a:rPr lang="it-IT" sz="2800" dirty="0" smtClean="0">
                <a:solidFill>
                  <a:srgbClr val="002060"/>
                </a:solidFill>
              </a:rPr>
              <a:t>20 anni personale ATA</a:t>
            </a:r>
            <a:r>
              <a:rPr lang="it-IT" dirty="0" smtClean="0">
                <a:solidFill>
                  <a:srgbClr val="002060"/>
                </a:solidFill>
              </a:rPr>
              <a:t>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112168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INVIO TELEMATICO – VIA PEC</a:t>
            </a:r>
            <a:b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ai sensi della normativa attuale CAD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856984" cy="5142312"/>
          </a:xfrm>
          <a:solidFill>
            <a:srgbClr val="B6EBFA"/>
          </a:solidFill>
        </p:spPr>
        <p:txBody>
          <a:bodyPr>
            <a:normAutofit/>
          </a:bodyPr>
          <a:lstStyle/>
          <a:p>
            <a:r>
              <a:rPr lang="it-IT" dirty="0" smtClean="0"/>
              <a:t>DECRETO RICOSTRUZIONE FIRMATO DIGITALMENTE</a:t>
            </a:r>
          </a:p>
          <a:p>
            <a:r>
              <a:rPr lang="it-IT" dirty="0" smtClean="0"/>
              <a:t> DOMANDA RICOSTRUZIONE </a:t>
            </a:r>
            <a:r>
              <a:rPr lang="it-IT" dirty="0" err="1" smtClean="0"/>
              <a:t>DI</a:t>
            </a:r>
            <a:r>
              <a:rPr lang="it-IT" dirty="0" smtClean="0"/>
              <a:t> CARRIERA PROTOCOLLATA</a:t>
            </a:r>
          </a:p>
          <a:p>
            <a:r>
              <a:rPr lang="it-IT" dirty="0" smtClean="0"/>
              <a:t>CERTIFICATI </a:t>
            </a:r>
            <a:r>
              <a:rPr lang="it-IT" dirty="0" err="1" smtClean="0"/>
              <a:t>DI</a:t>
            </a:r>
            <a:r>
              <a:rPr lang="it-IT" dirty="0" smtClean="0"/>
              <a:t> SERVIZIO </a:t>
            </a:r>
          </a:p>
          <a:p>
            <a:r>
              <a:rPr lang="it-IT" dirty="0" smtClean="0"/>
              <a:t>COPIA TITOLO </a:t>
            </a:r>
            <a:r>
              <a:rPr lang="it-IT" dirty="0" err="1" smtClean="0"/>
              <a:t>DI</a:t>
            </a:r>
            <a:r>
              <a:rPr lang="it-IT" dirty="0" smtClean="0"/>
              <a:t> STUDIO</a:t>
            </a:r>
          </a:p>
          <a:p>
            <a:r>
              <a:rPr lang="it-IT" dirty="0" smtClean="0"/>
              <a:t>COPIA DECRETO CONFERMA IN RUOLO</a:t>
            </a:r>
          </a:p>
          <a:p>
            <a:r>
              <a:rPr lang="it-IT" dirty="0" smtClean="0"/>
              <a:t>COPIA CONTRATTO RUOLO REGISTRATO  </a:t>
            </a:r>
          </a:p>
          <a:p>
            <a:pPr marL="0" indent="0">
              <a:buNone/>
            </a:pPr>
            <a:r>
              <a:rPr lang="it-IT" dirty="0" smtClean="0"/>
              <a:t>Una copia telematica e La risposta dovrà essere conservata nel fascicolo elettronico e data copia all’interessato  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111216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Dichiarazione  dei servizi </a:t>
            </a:r>
            <a:br>
              <a:rPr lang="it-IT" dirty="0" smtClean="0">
                <a:solidFill>
                  <a:srgbClr val="002060"/>
                </a:solidFill>
              </a:rPr>
            </a:br>
            <a:r>
              <a:rPr lang="it-IT" dirty="0" smtClean="0">
                <a:solidFill>
                  <a:srgbClr val="002060"/>
                </a:solidFill>
              </a:rPr>
              <a:t>nota 17030 del 1 settembre 2017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539552" y="1720840"/>
            <a:ext cx="7776864" cy="3416320"/>
          </a:xfrm>
          <a:prstGeom prst="rect">
            <a:avLst/>
          </a:prstGeom>
          <a:solidFill>
            <a:srgbClr val="B6EBFA"/>
          </a:solidFill>
        </p:spPr>
        <p:txBody>
          <a:bodyPr wrap="square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002060"/>
                </a:solidFill>
              </a:rPr>
              <a:t>Inoltre, con un’altra apposita funzione del citato portale ISTANZE ON LINE (“Dichiarazione Servizi”), il docente </a:t>
            </a:r>
            <a:r>
              <a:rPr lang="it-IT" sz="2400" b="1" dirty="0" smtClean="0">
                <a:solidFill>
                  <a:srgbClr val="002060"/>
                </a:solidFill>
              </a:rPr>
              <a:t>potrà inviare </a:t>
            </a:r>
            <a:r>
              <a:rPr lang="it-IT" sz="2400" b="1" dirty="0" smtClean="0">
                <a:solidFill>
                  <a:srgbClr val="002060"/>
                </a:solidFill>
              </a:rPr>
              <a:t>alla scuola di titolarità o sede di incarico triennale l’elenco dei servizi utili ai fini </a:t>
            </a:r>
            <a:r>
              <a:rPr lang="it-IT" sz="2400" b="1" dirty="0" smtClean="0">
                <a:solidFill>
                  <a:srgbClr val="002060"/>
                </a:solidFill>
              </a:rPr>
              <a:t>della ricostruzione</a:t>
            </a:r>
            <a:r>
              <a:rPr lang="it-IT" sz="2400" b="1" dirty="0" smtClean="0">
                <a:solidFill>
                  <a:srgbClr val="002060"/>
                </a:solidFill>
              </a:rPr>
              <a:t>, validando quelli già inseriti a sistema o inserendo quelli che eventualmente non </a:t>
            </a:r>
            <a:r>
              <a:rPr lang="it-IT" sz="2400" b="1" dirty="0" smtClean="0">
                <a:solidFill>
                  <a:srgbClr val="002060"/>
                </a:solidFill>
              </a:rPr>
              <a:t>vi risultano</a:t>
            </a:r>
            <a:r>
              <a:rPr lang="it-IT" sz="2400" b="1" dirty="0" smtClean="0">
                <a:solidFill>
                  <a:srgbClr val="002060"/>
                </a:solidFill>
              </a:rPr>
              <a:t>, quelli svolti presso istituzioni scolastiche non statali o presso altre Amministrazioni.</a:t>
            </a:r>
            <a:endParaRPr lang="it-IT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>
          <a:xfrm>
            <a:off x="107504" y="2204864"/>
            <a:ext cx="8856984" cy="4536504"/>
          </a:xfrm>
          <a:solidFill>
            <a:srgbClr val="B6EBFA"/>
          </a:solidFill>
        </p:spPr>
        <p:txBody>
          <a:bodyPr>
            <a:normAutofit/>
          </a:bodyPr>
          <a:lstStyle/>
          <a:p>
            <a:pPr algn="just"/>
            <a:r>
              <a:rPr lang="it-IT" sz="1800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Dall’entrata in vigore della l.107 </a:t>
            </a:r>
            <a:r>
              <a:rPr lang="it-IT" sz="1800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domande </a:t>
            </a:r>
            <a:r>
              <a:rPr lang="it-IT" sz="1800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la ricostruzione di carriera devono essere presentate al dirigente scolastico </a:t>
            </a:r>
            <a:r>
              <a:rPr lang="it-IT" sz="1800" i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 il 1 settembre e il 31 dicembre,</a:t>
            </a:r>
            <a:r>
              <a:rPr lang="it-IT" sz="1800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mentre in precedenza poteva essere presentata in qualsiasi momento dell’anno. </a:t>
            </a:r>
          </a:p>
          <a:p>
            <a:pPr algn="just"/>
            <a:r>
              <a:rPr lang="it-IT" sz="1800" i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 la ricostruzione della carriera i servizi utili sono:</a:t>
            </a:r>
          </a:p>
          <a:p>
            <a:pPr algn="just"/>
            <a:r>
              <a:rPr lang="it-IT" sz="1800" i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per i docenti i servizi scolastici prestati con contratto a tempo determinato per periodi non inferiori a 180 giorni nel corso di un anno scolastico</a:t>
            </a:r>
          </a:p>
          <a:p>
            <a:pPr algn="just"/>
            <a:r>
              <a:rPr lang="it-IT" sz="1800" i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per il personale </a:t>
            </a:r>
            <a:r>
              <a:rPr lang="it-IT" sz="1800" i="1" dirty="0" err="1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Ata</a:t>
            </a:r>
            <a:r>
              <a:rPr lang="it-IT" sz="1800" i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 servizi non di ruolo prestati alle dipendenze dello Stato</a:t>
            </a:r>
          </a:p>
          <a:p>
            <a:pPr algn="just"/>
            <a:endParaRPr lang="it-IT" dirty="0" smtClean="0">
              <a:solidFill>
                <a:schemeClr val="tx1"/>
              </a:solidFill>
            </a:endParaRPr>
          </a:p>
          <a:p>
            <a:pPr algn="just"/>
            <a:endParaRPr lang="it-IT" dirty="0" smtClean="0">
              <a:solidFill>
                <a:schemeClr val="tx1"/>
              </a:solidFill>
            </a:endParaRPr>
          </a:p>
          <a:p>
            <a:pPr algn="just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ctrTitle"/>
          </p:nvPr>
        </p:nvSpPr>
        <p:spPr>
          <a:xfrm>
            <a:off x="107504" y="381000"/>
            <a:ext cx="8856984" cy="17526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RICOSTRUZIONE DI CARRIERA</a:t>
            </a:r>
            <a:br>
              <a:rPr lang="it-IT" dirty="0" smtClean="0">
                <a:solidFill>
                  <a:srgbClr val="002060"/>
                </a:solidFill>
              </a:rPr>
            </a:br>
            <a:r>
              <a:rPr lang="it-IT" dirty="0" smtClean="0">
                <a:solidFill>
                  <a:srgbClr val="002060"/>
                </a:solidFill>
              </a:rPr>
              <a:t>PRIMA E DOPO LA LEGGE 107</a:t>
            </a:r>
            <a:endParaRPr lang="it-IT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588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1112168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C00000"/>
                </a:solidFill>
              </a:rPr>
              <a:t>INIZIATIVE LEGALI FLP SCUOLA FOGGIA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79512" y="1720840"/>
            <a:ext cx="8784976" cy="4154984"/>
          </a:xfrm>
          <a:prstGeom prst="rect">
            <a:avLst/>
          </a:prstGeom>
          <a:solidFill>
            <a:srgbClr val="B6EBFA"/>
          </a:solidFill>
        </p:spPr>
        <p:txBody>
          <a:bodyPr wrap="square">
            <a:spAutoFit/>
          </a:bodyPr>
          <a:lstStyle/>
          <a:p>
            <a:pPr algn="just"/>
            <a:r>
              <a:rPr lang="it-IT" sz="2400" b="1" dirty="0" smtClean="0">
                <a:solidFill>
                  <a:srgbClr val="002060"/>
                </a:solidFill>
              </a:rPr>
              <a:t>LA FLP SCUOLA FOGGIA HA ATTIVATO:</a:t>
            </a:r>
          </a:p>
          <a:p>
            <a:pPr algn="just"/>
            <a:endParaRPr lang="it-IT" sz="2400" b="1" dirty="0">
              <a:solidFill>
                <a:srgbClr val="002060"/>
              </a:solidFill>
            </a:endParaRPr>
          </a:p>
          <a:p>
            <a:pPr marL="457200" indent="-457200" algn="just">
              <a:buAutoNum type="arabicParenR"/>
            </a:pPr>
            <a:r>
              <a:rPr lang="it-IT" sz="2400" b="1" dirty="0" smtClean="0">
                <a:solidFill>
                  <a:srgbClr val="002060"/>
                </a:solidFill>
              </a:rPr>
              <a:t>RICORSO PER RICONOSCIMENTO DELL’INTERO SERVIZIO NON DI RUOLO E NON GIA’ CON LA DECURTAZIONE DI 1/3 DEL SERVIZIO;</a:t>
            </a:r>
          </a:p>
          <a:p>
            <a:pPr marL="457200" indent="-457200" algn="just">
              <a:buAutoNum type="arabicParenR"/>
            </a:pPr>
            <a:r>
              <a:rPr lang="it-IT" sz="2400" b="1" dirty="0" smtClean="0">
                <a:solidFill>
                  <a:srgbClr val="002060"/>
                </a:solidFill>
              </a:rPr>
              <a:t>RICORSO PER IL RICONOSCIMENTO DEL SERVIZIO NON DI RUOLO, E QUINDI DELLA PROGRESSIONE DI CARRIERA, ANCHE QUANDO SI ERA ANCORA A TEMPO DETERMINATO</a:t>
            </a:r>
          </a:p>
          <a:p>
            <a:pPr marL="457200" indent="-457200" algn="just">
              <a:buAutoNum type="arabicParenR"/>
            </a:pPr>
            <a:r>
              <a:rPr lang="it-IT" sz="2400" b="1" dirty="0" smtClean="0">
                <a:solidFill>
                  <a:srgbClr val="002060"/>
                </a:solidFill>
              </a:rPr>
              <a:t>RICORSO PER RICONOSCIMENTO SERVIZIO NELLE SCUOLE PARITARIE</a:t>
            </a:r>
            <a:endParaRPr lang="it-IT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3425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111216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MODALITA’ ADESIONE RICORSO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79512" y="1484784"/>
            <a:ext cx="8784976" cy="4678204"/>
          </a:xfrm>
          <a:prstGeom prst="rect">
            <a:avLst/>
          </a:prstGeom>
          <a:solidFill>
            <a:srgbClr val="B6EBFA"/>
          </a:solidFill>
        </p:spPr>
        <p:txBody>
          <a:bodyPr wrap="square">
            <a:spAutoFit/>
          </a:bodyPr>
          <a:lstStyle/>
          <a:p>
            <a:pPr algn="just"/>
            <a:r>
              <a:rPr lang="it-IT" sz="2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TUTTI COLORO I QUALI INTENDONO PARTECIPARE AL RICORSO DEVONO RECARSI PRESSO LA NOSTRA SEDE PROVINCIALE </a:t>
            </a:r>
            <a:r>
              <a:rPr lang="it-IT" sz="20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DAL 22 OTTOBRE 2018 AL 30 NOVEMBRE 2018 NEI GIORNI DI </a:t>
            </a:r>
            <a:r>
              <a:rPr lang="it-IT" sz="20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LUNEDI-MARTEDI’-GIOVEDI</a:t>
            </a:r>
            <a:r>
              <a:rPr lang="it-IT" sz="20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 DALLE ORE 16,30 ALLE ORE 19, </a:t>
            </a:r>
            <a:r>
              <a:rPr lang="it-IT" sz="2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MUNITO DELLA SEGUENTE DOCUMENTAZIONE: </a:t>
            </a:r>
          </a:p>
          <a:p>
            <a:pPr marL="457200" indent="-457200" algn="just">
              <a:buAutoNum type="alphaUcParenR"/>
            </a:pPr>
            <a:r>
              <a:rPr lang="it-IT" sz="2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COPIA DOMANDA DI RICOSTRUZIONE DI CARRIERA;</a:t>
            </a:r>
          </a:p>
          <a:p>
            <a:pPr marL="457200" indent="-457200" algn="just">
              <a:buAutoNum type="alphaUcParenR"/>
            </a:pPr>
            <a:r>
              <a:rPr lang="it-IT" sz="2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LA DOMANDA E’ STATA PRODOTTA ONLINE PORTARE CODICI DI ACCESSO A ISTANZE ON LINE DEL PORTALE MIUR;</a:t>
            </a:r>
          </a:p>
          <a:p>
            <a:pPr marL="457200" indent="-457200" algn="just">
              <a:buAutoNum type="alphaUcParenR"/>
            </a:pPr>
            <a:r>
              <a:rPr lang="it-IT" sz="2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ELENCO DEL SERVIZIO NON DI RUOLO</a:t>
            </a:r>
          </a:p>
          <a:p>
            <a:pPr marL="457200" indent="-457200" algn="just">
              <a:buAutoNum type="alphaUcParenR"/>
            </a:pPr>
            <a:r>
              <a:rPr lang="it-IT" sz="2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CERTIFICAZIONE SERVIZIO NON DI RUOLO NELLE SCUOLE PARITARIE (PER CHI INTENDE PRODURRE RICORSO PER OTTENERE TALE RICONOSCIMENTO);</a:t>
            </a:r>
          </a:p>
          <a:p>
            <a:pPr marL="457200" indent="-457200" algn="just">
              <a:buAutoNum type="alphaUcParenR"/>
            </a:pPr>
            <a:r>
              <a:rPr lang="it-IT" sz="2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COPIA DOCUMENTO DI IDENTITA’;</a:t>
            </a:r>
            <a:endParaRPr lang="it-IT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33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662736" cy="111216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MODALITA’ ADESIONE RICORSO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79512" y="1484784"/>
            <a:ext cx="8784976" cy="4031873"/>
          </a:xfrm>
          <a:prstGeom prst="rect">
            <a:avLst/>
          </a:prstGeom>
          <a:solidFill>
            <a:srgbClr val="B6EBFA"/>
          </a:solidFill>
        </p:spPr>
        <p:txBody>
          <a:bodyPr wrap="square">
            <a:spAutoFit/>
          </a:bodyPr>
          <a:lstStyle/>
          <a:p>
            <a:pPr algn="just"/>
            <a:r>
              <a:rPr lang="it-IT" sz="32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L’ADESIONE AI RICORSI E’ GRATUITA PER GLI ISCRITTI ALLA FLP SCUOLA FOGGIA. ULTERIORI MODALITA’ RELATIVE ALLA PRESENTAZIONE DEI RICORSI SARANNO COMUNICATE IN SEDE DI CONFERIMENTO DELL’INCARICO LEGALE.</a:t>
            </a:r>
            <a:endParaRPr lang="it-IT" sz="32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112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4016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QUANDO </a:t>
            </a:r>
            <a:r>
              <a:rPr lang="it-IT" b="1" dirty="0" smtClean="0">
                <a:solidFill>
                  <a:srgbClr val="002060"/>
                </a:solidFill>
              </a:rPr>
              <a:t>PRESENTARE LA DOMANDA E A CHI PRODURAL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solidFill>
            <a:srgbClr val="B6EBFA"/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it-IT" b="1" dirty="0" smtClean="0">
                <a:solidFill>
                  <a:srgbClr val="C00000"/>
                </a:solidFill>
              </a:rPr>
              <a:t>La ricostruzione di carriera può essere presentata </a:t>
            </a:r>
            <a:r>
              <a:rPr lang="it-IT" b="1" u="sng" dirty="0" smtClean="0">
                <a:solidFill>
                  <a:srgbClr val="C00000"/>
                </a:solidFill>
              </a:rPr>
              <a:t>dopo il superamento dell'anno di prova</a:t>
            </a:r>
            <a:r>
              <a:rPr lang="it-IT" b="1" dirty="0" smtClean="0">
                <a:solidFill>
                  <a:srgbClr val="C00000"/>
                </a:solidFill>
              </a:rPr>
              <a:t>.</a:t>
            </a: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Dal </a:t>
            </a:r>
            <a:r>
              <a:rPr lang="it-IT" b="1" dirty="0" smtClean="0">
                <a:solidFill>
                  <a:srgbClr val="002060"/>
                </a:solidFill>
              </a:rPr>
              <a:t>1 </a:t>
            </a:r>
            <a:r>
              <a:rPr lang="it-IT" b="1" dirty="0" smtClean="0">
                <a:solidFill>
                  <a:srgbClr val="002060"/>
                </a:solidFill>
              </a:rPr>
              <a:t>settembre 2018 </a:t>
            </a:r>
            <a:r>
              <a:rPr lang="it-IT" b="1" dirty="0" smtClean="0">
                <a:solidFill>
                  <a:srgbClr val="002060"/>
                </a:solidFill>
              </a:rPr>
              <a:t>la domanda va inoltrata alla scuola attraverso l’applicativo ISTANZE ON-LINE </a:t>
            </a:r>
          </a:p>
          <a:p>
            <a:pPr algn="just"/>
            <a:r>
              <a:rPr lang="it-IT" b="1" dirty="0" smtClean="0">
                <a:solidFill>
                  <a:srgbClr val="7030A0"/>
                </a:solidFill>
              </a:rPr>
              <a:t>La </a:t>
            </a:r>
            <a:r>
              <a:rPr lang="it-IT" b="1" dirty="0" smtClean="0">
                <a:solidFill>
                  <a:srgbClr val="7030A0"/>
                </a:solidFill>
              </a:rPr>
              <a:t>prescrizione del diritto alla richiesta della ricostruzione di carriera essa è </a:t>
            </a:r>
            <a:r>
              <a:rPr lang="it-IT" b="1" u="sng" dirty="0" smtClean="0">
                <a:solidFill>
                  <a:srgbClr val="7030A0"/>
                </a:solidFill>
              </a:rPr>
              <a:t>decennale</a:t>
            </a:r>
            <a:r>
              <a:rPr lang="it-IT" b="1" dirty="0" smtClean="0">
                <a:solidFill>
                  <a:srgbClr val="7030A0"/>
                </a:solidFill>
              </a:rPr>
              <a:t> mentre l’effetto economico che ne deriva è soggetto a </a:t>
            </a:r>
            <a:r>
              <a:rPr lang="it-IT" b="1" u="sng" dirty="0" smtClean="0">
                <a:solidFill>
                  <a:srgbClr val="7030A0"/>
                </a:solidFill>
              </a:rPr>
              <a:t>prescrizione quinquennale</a:t>
            </a:r>
            <a:r>
              <a:rPr lang="it-IT" b="1" dirty="0" smtClean="0">
                <a:solidFill>
                  <a:srgbClr val="7030A0"/>
                </a:solidFill>
              </a:rPr>
              <a:t>.</a:t>
            </a:r>
          </a:p>
          <a:p>
            <a:pPr algn="just"/>
            <a:r>
              <a:rPr lang="it-IT" b="1" dirty="0" smtClean="0">
                <a:solidFill>
                  <a:srgbClr val="FF0000"/>
                </a:solidFill>
              </a:rPr>
              <a:t>La domanda di ricostruzione va presentata alla scuola di titolarità/ servizio </a:t>
            </a:r>
            <a:r>
              <a:rPr lang="it-IT" b="1" dirty="0" smtClean="0">
                <a:solidFill>
                  <a:srgbClr val="FF0000"/>
                </a:solidFill>
              </a:rPr>
              <a:t>dall’a.s.201</a:t>
            </a:r>
            <a:r>
              <a:rPr lang="it-IT" b="1" dirty="0" smtClean="0">
                <a:solidFill>
                  <a:srgbClr val="FF0000"/>
                </a:solidFill>
              </a:rPr>
              <a:t>7</a:t>
            </a:r>
            <a:r>
              <a:rPr lang="it-IT" b="1" dirty="0" smtClean="0">
                <a:solidFill>
                  <a:srgbClr val="FF0000"/>
                </a:solidFill>
              </a:rPr>
              <a:t>-18</a:t>
            </a:r>
            <a:endParaRPr lang="it-IT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09349"/>
            <a:ext cx="8534400" cy="75895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>
                <a:blipFill>
                  <a:blip r:embed="rId2"/>
                  <a:tile tx="0" ty="0" sx="100000" sy="100000" flip="none" algn="tl"/>
                </a:blipFill>
              </a:rPr>
              <a:t>EMISSIONE PROVVEDIMENTO</a:t>
            </a:r>
            <a:endParaRPr lang="it-IT" dirty="0">
              <a:blipFill>
                <a:blip r:embed="rId2"/>
                <a:tile tx="0" ty="0" sx="100000" sy="100000" flip="none" algn="tl"/>
              </a:blip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928992" cy="5046312"/>
          </a:xfrm>
          <a:solidFill>
            <a:srgbClr val="B6EBFA"/>
          </a:solidFill>
        </p:spPr>
        <p:txBody>
          <a:bodyPr>
            <a:normAutofit/>
          </a:bodyPr>
          <a:lstStyle/>
          <a:p>
            <a:pPr algn="just"/>
            <a:r>
              <a:rPr lang="it-IT" b="1" i="1" dirty="0" smtClean="0">
                <a:solidFill>
                  <a:srgbClr val="002060"/>
                </a:solidFill>
              </a:rPr>
              <a:t>Le istanze presentate entro il 31 dicembre di ogni anno saranno soggette, entro il successivo 28 febbraio, a comunicazione da parte del ministero dell’Istruzione a quello dell’Economia con la previsione dei costi della ricostruzione stessa </a:t>
            </a:r>
            <a:r>
              <a:rPr lang="it-IT" b="1" i="1" u="sng" dirty="0" smtClean="0">
                <a:solidFill>
                  <a:srgbClr val="002060"/>
                </a:solidFill>
              </a:rPr>
              <a:t>(apertura pratica)</a:t>
            </a:r>
          </a:p>
          <a:p>
            <a:pPr algn="just"/>
            <a:r>
              <a:rPr lang="it-IT" b="1" i="1" dirty="0" smtClean="0">
                <a:solidFill>
                  <a:srgbClr val="002060"/>
                </a:solidFill>
              </a:rPr>
              <a:t>Entro 90 giorni dalla presentazione della richiesta si dovrà </a:t>
            </a:r>
            <a:r>
              <a:rPr lang="it-IT" b="1" i="1" u="sng" dirty="0" smtClean="0">
                <a:solidFill>
                  <a:srgbClr val="002060"/>
                </a:solidFill>
              </a:rPr>
              <a:t>provvedere all’adozione del provvedimento </a:t>
            </a:r>
            <a:r>
              <a:rPr lang="it-IT" b="1" i="1" dirty="0" smtClean="0">
                <a:solidFill>
                  <a:srgbClr val="002060"/>
                </a:solidFill>
              </a:rPr>
              <a:t>questo per venire incontro all’esigenza del personale neo immesso di percepire uno stipendio aggiornato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>
                <a:solidFill>
                  <a:srgbClr val="002060"/>
                </a:solidFill>
              </a:rPr>
              <a:t>PRESENTARE DOMANDA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0" y="1196752"/>
            <a:ext cx="9108504" cy="5544615"/>
          </a:xfrm>
          <a:solidFill>
            <a:srgbClr val="B6EBFA"/>
          </a:solidFill>
        </p:spPr>
        <p:txBody>
          <a:bodyPr>
            <a:normAutofit fontScale="55000" lnSpcReduction="20000"/>
          </a:bodyPr>
          <a:lstStyle/>
          <a:p>
            <a:endParaRPr lang="it-IT" dirty="0" smtClean="0"/>
          </a:p>
          <a:p>
            <a:pPr algn="just"/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DOMANDA SU ISTANZE ON-LINE AL </a:t>
            </a:r>
            <a:r>
              <a:rPr lang="it-IT" sz="3800" b="1" i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D.S.</a:t>
            </a:r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SCUOLA </a:t>
            </a:r>
            <a:r>
              <a:rPr lang="it-IT" sz="3800" b="1" i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</a:t>
            </a:r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SERVIZIO/TITOLARITA’ </a:t>
            </a:r>
          </a:p>
          <a:p>
            <a:pPr algn="just"/>
            <a:endParaRPr lang="it-IT" sz="3800" b="1" i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DICHIARAZIONE SERVIZI DA VALUTARE (nella domanda)</a:t>
            </a:r>
          </a:p>
          <a:p>
            <a:pPr algn="just"/>
            <a:endParaRPr lang="it-IT" sz="3800" b="1" i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COPIA TITOLO </a:t>
            </a:r>
            <a:r>
              <a:rPr lang="it-IT" sz="3800" b="1" i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</a:t>
            </a:r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STUDIO</a:t>
            </a:r>
          </a:p>
          <a:p>
            <a:pPr algn="just"/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COPIA DECRETO CONFERMA IN RUOLO E VERBALE </a:t>
            </a:r>
            <a:r>
              <a:rPr lang="it-IT" sz="3800" b="1" i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</a:t>
            </a:r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COMMISSIONE</a:t>
            </a:r>
          </a:p>
          <a:p>
            <a:pPr algn="just"/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COPIA CONTRATTO </a:t>
            </a:r>
            <a:r>
              <a:rPr lang="it-IT" sz="3800" b="1" i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</a:t>
            </a:r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RUOLO REGISTRATO DALLA RGS COMPETENTE (eventualmente in possesso della scuola )</a:t>
            </a:r>
          </a:p>
          <a:p>
            <a:pPr algn="just"/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certificati servizio - dal 1 gennaio 2012, non possono più essere rilasciati dalle istituzioni scolastiche (e pubbliche in generale) ai sensi dell’art. 15 della </a:t>
            </a:r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legge 183 del 12 novembre 2011</a:t>
            </a:r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it-IT" sz="3800" b="1" i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Dematerializzazione</a:t>
            </a:r>
            <a:r>
              <a:rPr lang="it-IT" sz="38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Se il dipendente è comunque in possesso di certificati (acquisiti prima del 2012) conviene consegnarli per la predisposizione corretta della pratica di ricostruzione.</a:t>
            </a:r>
            <a:endParaRPr lang="it-IT" sz="3800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CALCOLO DEI GIORNI</a:t>
            </a:r>
            <a:endParaRPr lang="it-IT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solidFill>
            <a:srgbClr val="B6EBFA"/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Nel computo dei 180 giorni vanno considerati anche i periodi di congedo e di aspettativa retribuiti e quelli per gravidanza e puerperio. Tutte le altre assenze (malattia, ferie, aspettativa non retribuita, </a:t>
            </a:r>
            <a:r>
              <a:rPr lang="it-IT" b="1" dirty="0" err="1" smtClean="0">
                <a:solidFill>
                  <a:srgbClr val="002060"/>
                </a:solidFill>
              </a:rPr>
              <a:t>permessi…</a:t>
            </a:r>
            <a:r>
              <a:rPr lang="it-IT" b="1" dirty="0" smtClean="0">
                <a:solidFill>
                  <a:srgbClr val="002060"/>
                </a:solidFill>
              </a:rPr>
              <a:t>) non possono essere considerate nel computo dei suddetti giorni.</a:t>
            </a: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I servizi vengono riconosciuti, indipendentemente dal numero di ore settimanali d’insegnamento svolte, solo per anno scolastico intero.</a:t>
            </a:r>
          </a:p>
          <a:p>
            <a:pPr algn="just"/>
            <a:r>
              <a:rPr lang="it-IT" b="1" dirty="0" smtClean="0">
                <a:solidFill>
                  <a:srgbClr val="002060"/>
                </a:solidFill>
              </a:rPr>
              <a:t>L.124/99 : DALL’A.S. 1974-75 L’anno scolastico si intende completo se è stato svolto un periodo di servizio di 180 giorni o ininterrottamente dal primo Febbraio sino al termine degli scrutini.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188640"/>
            <a:ext cx="8836152" cy="1400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002060"/>
                </a:solidFill>
              </a:rPr>
              <a:t>FASCE STIPENDIALI  PRE E POST </a:t>
            </a:r>
            <a:br>
              <a:rPr lang="it-IT" dirty="0" smtClean="0">
                <a:solidFill>
                  <a:srgbClr val="002060"/>
                </a:solidFill>
              </a:rPr>
            </a:br>
            <a:r>
              <a:rPr lang="it-IT" dirty="0" smtClean="0">
                <a:solidFill>
                  <a:srgbClr val="002060"/>
                </a:solidFill>
              </a:rPr>
              <a:t>ARAN 18/11/2011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251520" y="1772816"/>
            <a:ext cx="8503920" cy="4572000"/>
          </a:xfrm>
          <a:solidFill>
            <a:srgbClr val="B6EBFA"/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PER I DOCENTI ASSUNTI PRIMA DEL 01/09/2011 LE FASCE STIPENDIALI SONO:</a:t>
            </a:r>
          </a:p>
          <a:p>
            <a:r>
              <a:rPr lang="it-IT" sz="2400" dirty="0" smtClean="0">
                <a:solidFill>
                  <a:srgbClr val="002060"/>
                </a:solidFill>
              </a:rPr>
              <a:t>0-2</a:t>
            </a:r>
          </a:p>
          <a:p>
            <a:r>
              <a:rPr lang="it-IT" sz="2400" dirty="0" smtClean="0">
                <a:solidFill>
                  <a:srgbClr val="002060"/>
                </a:solidFill>
              </a:rPr>
              <a:t>3-8</a:t>
            </a:r>
          </a:p>
          <a:p>
            <a:r>
              <a:rPr lang="it-IT" sz="2400" dirty="0" smtClean="0">
                <a:solidFill>
                  <a:srgbClr val="002060"/>
                </a:solidFill>
              </a:rPr>
              <a:t>9-14</a:t>
            </a:r>
          </a:p>
          <a:p>
            <a:r>
              <a:rPr lang="it-IT" sz="2400" dirty="0" smtClean="0">
                <a:solidFill>
                  <a:srgbClr val="002060"/>
                </a:solidFill>
              </a:rPr>
              <a:t>15-20</a:t>
            </a:r>
          </a:p>
          <a:p>
            <a:r>
              <a:rPr lang="it-IT" sz="2400" dirty="0" smtClean="0">
                <a:solidFill>
                  <a:srgbClr val="002060"/>
                </a:solidFill>
              </a:rPr>
              <a:t>21-27</a:t>
            </a:r>
          </a:p>
          <a:p>
            <a:r>
              <a:rPr lang="it-IT" sz="2400" dirty="0" smtClean="0">
                <a:solidFill>
                  <a:srgbClr val="002060"/>
                </a:solidFill>
              </a:rPr>
              <a:t>28-34</a:t>
            </a:r>
          </a:p>
          <a:p>
            <a:r>
              <a:rPr lang="it-IT" sz="2400" dirty="0" smtClean="0">
                <a:solidFill>
                  <a:srgbClr val="002060"/>
                </a:solidFill>
              </a:rPr>
              <a:t>35</a:t>
            </a:r>
          </a:p>
          <a:p>
            <a:pPr marL="274320" lvl="8" indent="-274320">
              <a:buClr>
                <a:schemeClr val="accent1"/>
              </a:buClr>
              <a:buSzPct val="85000"/>
              <a:buNone/>
            </a:pPr>
            <a:endParaRPr lang="it-IT" sz="2400" dirty="0" smtClean="0">
              <a:solidFill>
                <a:srgbClr val="002060"/>
              </a:solidFill>
            </a:endParaRPr>
          </a:p>
          <a:p>
            <a:pPr marL="274320" lvl="8" indent="-274320">
              <a:buClr>
                <a:schemeClr val="accent1"/>
              </a:buClr>
              <a:buSzPct val="85000"/>
              <a:buNone/>
            </a:pPr>
            <a:r>
              <a:rPr lang="it-IT" sz="2400" dirty="0" smtClean="0">
                <a:solidFill>
                  <a:srgbClr val="002060"/>
                </a:solidFill>
              </a:rPr>
              <a:t>Per i docenti assunti a partire dal 01/09/2011 le fasce stipendiali sono:</a:t>
            </a:r>
          </a:p>
          <a:p>
            <a:pPr marL="274320" lvl="8" indent="-274320">
              <a:buClr>
                <a:schemeClr val="accent1"/>
              </a:buClr>
              <a:buSzPct val="85000"/>
              <a:buFont typeface="Wingdings" pitchFamily="2" charset="2"/>
              <a:buChar char="q"/>
            </a:pPr>
            <a:r>
              <a:rPr lang="it-IT" sz="2400" dirty="0" smtClean="0">
                <a:solidFill>
                  <a:srgbClr val="002060"/>
                </a:solidFill>
              </a:rPr>
              <a:t>0-8</a:t>
            </a:r>
          </a:p>
          <a:p>
            <a:pPr marL="274320" lvl="8" indent="-274320">
              <a:buClr>
                <a:schemeClr val="accent1"/>
              </a:buClr>
              <a:buSzPct val="85000"/>
              <a:buFont typeface="Wingdings" pitchFamily="2" charset="2"/>
              <a:buChar char="q"/>
            </a:pPr>
            <a:r>
              <a:rPr lang="it-IT" sz="2400" dirty="0" smtClean="0">
                <a:solidFill>
                  <a:srgbClr val="002060"/>
                </a:solidFill>
              </a:rPr>
              <a:t>9-14</a:t>
            </a:r>
          </a:p>
          <a:p>
            <a:pPr marL="274320" lvl="8" indent="-274320">
              <a:buClr>
                <a:schemeClr val="accent1"/>
              </a:buClr>
              <a:buSzPct val="85000"/>
              <a:buFont typeface="Wingdings" pitchFamily="2" charset="2"/>
              <a:buChar char="q"/>
            </a:pPr>
            <a:r>
              <a:rPr lang="it-IT" sz="2400" dirty="0" smtClean="0">
                <a:solidFill>
                  <a:srgbClr val="002060"/>
                </a:solidFill>
              </a:rPr>
              <a:t>15-20</a:t>
            </a:r>
          </a:p>
          <a:p>
            <a:pPr marL="274320" lvl="8" indent="-274320">
              <a:buClr>
                <a:schemeClr val="accent1"/>
              </a:buClr>
              <a:buSzPct val="85000"/>
              <a:buFont typeface="Wingdings" pitchFamily="2" charset="2"/>
              <a:buChar char="q"/>
            </a:pPr>
            <a:r>
              <a:rPr lang="it-IT" sz="2400" dirty="0" smtClean="0">
                <a:solidFill>
                  <a:srgbClr val="002060"/>
                </a:solidFill>
              </a:rPr>
              <a:t>21-27</a:t>
            </a:r>
          </a:p>
          <a:p>
            <a:pPr marL="274320" lvl="8" indent="-274320">
              <a:buClr>
                <a:schemeClr val="accent1"/>
              </a:buClr>
              <a:buSzPct val="85000"/>
              <a:buFont typeface="Wingdings" pitchFamily="2" charset="2"/>
              <a:buChar char="q"/>
            </a:pPr>
            <a:r>
              <a:rPr lang="it-IT" sz="2400" dirty="0" smtClean="0">
                <a:solidFill>
                  <a:srgbClr val="002060"/>
                </a:solidFill>
              </a:rPr>
              <a:t>28-34</a:t>
            </a:r>
          </a:p>
          <a:p>
            <a:pPr marL="274320" lvl="8" indent="-274320">
              <a:buClr>
                <a:schemeClr val="accent1"/>
              </a:buClr>
              <a:buSzPct val="85000"/>
              <a:buFont typeface="Wingdings" pitchFamily="2" charset="2"/>
              <a:buChar char="q"/>
            </a:pPr>
            <a:r>
              <a:rPr lang="it-IT" sz="2400" dirty="0" smtClean="0">
                <a:solidFill>
                  <a:srgbClr val="002060"/>
                </a:solidFill>
              </a:rPr>
              <a:t>35</a:t>
            </a:r>
          </a:p>
          <a:p>
            <a:pPr>
              <a:buFont typeface="Wingdings" pitchFamily="2" charset="2"/>
              <a:buChar char="q"/>
            </a:pPr>
            <a:endParaRPr lang="it-IT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sz="quarter" idx="2"/>
          </p:nvPr>
        </p:nvSpPr>
        <p:spPr>
          <a:solidFill>
            <a:srgbClr val="B6EBFA"/>
          </a:solidFill>
        </p:spPr>
        <p:txBody>
          <a:bodyPr>
            <a:normAutofit fontScale="92500" lnSpcReduction="20000"/>
          </a:bodyPr>
          <a:lstStyle/>
          <a:p>
            <a:r>
              <a:rPr lang="it-IT" b="1" dirty="0" smtClean="0">
                <a:solidFill>
                  <a:srgbClr val="002060"/>
                </a:solidFill>
              </a:rPr>
              <a:t>il decreto n. 3 del 14 Gennaio/2011 ha riabilitato l’anno 2010 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accordo tra </a:t>
            </a:r>
            <a:r>
              <a:rPr lang="it-IT" b="1" dirty="0" err="1" smtClean="0">
                <a:solidFill>
                  <a:srgbClr val="002060"/>
                </a:solidFill>
              </a:rPr>
              <a:t>O.O.S.S.</a:t>
            </a:r>
            <a:r>
              <a:rPr lang="it-IT" b="1" dirty="0" smtClean="0">
                <a:solidFill>
                  <a:srgbClr val="002060"/>
                </a:solidFill>
              </a:rPr>
              <a:t> e l’ARAN del 13 marzo recupero dell’anno 2011.</a:t>
            </a:r>
          </a:p>
          <a:p>
            <a:r>
              <a:rPr lang="it-IT" b="1" dirty="0" smtClean="0">
                <a:solidFill>
                  <a:srgbClr val="002060"/>
                </a:solidFill>
              </a:rPr>
              <a:t>L’accordo, infine, del 07/08/2014 recupero nell’anno 2012.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8" name="Segnaposto contenuto 7"/>
          <p:cNvSpPr>
            <a:spLocks noGrp="1"/>
          </p:cNvSpPr>
          <p:nvPr>
            <p:ph sz="quarter" idx="4"/>
          </p:nvPr>
        </p:nvSpPr>
        <p:spPr>
          <a:solidFill>
            <a:srgbClr val="B6EBFA"/>
          </a:solidFill>
        </p:spPr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Il D.P.R. n. 22/2013 ha prorogato il blocco della progressione economia anche per l’anno 2013.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827584" y="332656"/>
            <a:ext cx="7704856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400" dirty="0" smtClean="0"/>
              <a:t> </a:t>
            </a:r>
            <a:r>
              <a:rPr lang="it-IT" sz="2400" b="1" dirty="0" smtClean="0">
                <a:solidFill>
                  <a:srgbClr val="002060"/>
                </a:solidFill>
              </a:rPr>
              <a:t>LA LEGGE N. 122/2010 BLOCCA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 LA PROGRESSIONE </a:t>
            </a:r>
            <a:r>
              <a:rPr lang="it-IT" sz="2400" b="1" dirty="0" err="1" smtClean="0">
                <a:solidFill>
                  <a:srgbClr val="002060"/>
                </a:solidFill>
              </a:rPr>
              <a:t>DI</a:t>
            </a:r>
            <a:r>
              <a:rPr lang="it-IT" sz="2400" b="1" dirty="0" smtClean="0">
                <a:solidFill>
                  <a:srgbClr val="002060"/>
                </a:solidFill>
              </a:rPr>
              <a:t> CARRIERA </a:t>
            </a:r>
            <a:endParaRPr lang="it-IT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198</TotalTime>
  <Words>1352</Words>
  <Application>Microsoft Office PowerPoint</Application>
  <PresentationFormat>Presentazione su schermo (4:3)</PresentationFormat>
  <Paragraphs>130</Paragraphs>
  <Slides>22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9" baseType="lpstr">
      <vt:lpstr>Arial</vt:lpstr>
      <vt:lpstr>Calibri</vt:lpstr>
      <vt:lpstr>Georgia</vt:lpstr>
      <vt:lpstr>Verdana</vt:lpstr>
      <vt:lpstr>Wingdings</vt:lpstr>
      <vt:lpstr>Wingdings 2</vt:lpstr>
      <vt:lpstr>Civic</vt:lpstr>
      <vt:lpstr>Presentazione standard di PowerPoint</vt:lpstr>
      <vt:lpstr>RICOSTRUZIONE DI CARRIERA PRIMA E DOPO LA LEGGE 107</vt:lpstr>
      <vt:lpstr>QUANDO PRESENTARE LA DOMANDA E A CHI PRODURAL</vt:lpstr>
      <vt:lpstr>EMISSIONE PROVVEDIMENTO</vt:lpstr>
      <vt:lpstr>PRESENTARE DOMANDA</vt:lpstr>
      <vt:lpstr>Presentazione standard di PowerPoint</vt:lpstr>
      <vt:lpstr>CALCOLO DEI GIORNI</vt:lpstr>
      <vt:lpstr>FASCE STIPENDIALI  PRE E POST  ARAN 18/11/2011</vt:lpstr>
      <vt:lpstr>Presentazione standard di PowerPoint</vt:lpstr>
      <vt:lpstr>LA VALUTAZIONE SERVIZIO </vt:lpstr>
      <vt:lpstr>D.P.R. 399/88</vt:lpstr>
      <vt:lpstr>I servizi valutabili devono essere prestati con il possesso del titolo di studio prescritto SALVO CASO SOSTEGNO</vt:lpstr>
      <vt:lpstr>SERVIZI VALUTABILI</vt:lpstr>
      <vt:lpstr>LE DIFFERENZE</vt:lpstr>
      <vt:lpstr>RICORSI</vt:lpstr>
      <vt:lpstr>PROCEDURE A SIDI</vt:lpstr>
      <vt:lpstr>L’ anzianità valutata ai fini economici  si recupera (D.P.R. 399 art. 4 c. 3)</vt:lpstr>
      <vt:lpstr>INVIO TELEMATICO – VIA PEC ai sensi della normativa attuale CAD</vt:lpstr>
      <vt:lpstr>Dichiarazione  dei servizi  nota 17030 del 1 settembre 2017</vt:lpstr>
      <vt:lpstr>INIZIATIVE LEGALI FLP SCUOLA FOGGIA</vt:lpstr>
      <vt:lpstr>MODALITA’ ADESIONE RICORSO</vt:lpstr>
      <vt:lpstr>MODALITA’ ADESIONE RICORSO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RICOSTRUZIONE DI CARRIERA Vecchio e Nuovo (L.107)</dc:title>
  <dc:creator>utente</dc:creator>
  <cp:lastModifiedBy>hew_13u112nl</cp:lastModifiedBy>
  <cp:revision>30</cp:revision>
  <dcterms:created xsi:type="dcterms:W3CDTF">2017-03-05T15:29:23Z</dcterms:created>
  <dcterms:modified xsi:type="dcterms:W3CDTF">2018-10-15T08:25:57Z</dcterms:modified>
</cp:coreProperties>
</file>