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9" r:id="rId11"/>
  </p:sldIdLst>
  <p:sldSz cx="12192000" cy="6858000"/>
  <p:notesSz cx="6858000" cy="9144000"/>
  <p:embeddedFontLst>
    <p:embeddedFont>
      <p:font typeface="Impact" panose="020B0806030902050204" pitchFamily="3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" panose="020B0604020202020204" charset="0"/>
      <p:regular r:id="rId17"/>
      <p:bold r:id="rId18"/>
      <p:italic r:id="rId19"/>
      <p:boldItalic r:id="rId20"/>
    </p:embeddedFont>
    <p:embeddedFont>
      <p:font typeface="Open Sans Semibold" panose="020B0604020202020204" charset="0"/>
      <p:bold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84C0"/>
    <a:srgbClr val="1E6E9E"/>
    <a:srgbClr val="2177AB"/>
    <a:srgbClr val="207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DCC0C3-E31E-46D3-9191-A91BE750020E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AB90E5-1977-49E2-B373-92BA9A5DAF9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30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DCC0C3-E31E-46D3-9191-A91BE750020E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AB90E5-1977-49E2-B373-92BA9A5DAF9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7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DCC0C3-E31E-46D3-9191-A91BE750020E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AB90E5-1977-49E2-B373-92BA9A5DAF9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3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DCC0C3-E31E-46D3-9191-A91BE750020E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AB90E5-1977-49E2-B373-92BA9A5DAF9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2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DCC0C3-E31E-46D3-9191-A91BE750020E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AB90E5-1977-49E2-B373-92BA9A5DAF9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4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DCC0C3-E31E-46D3-9191-A91BE750020E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AB90E5-1977-49E2-B373-92BA9A5DAF9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91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DCC0C3-E31E-46D3-9191-A91BE750020E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AB90E5-1977-49E2-B373-92BA9A5DAF9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30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DCC0C3-E31E-46D3-9191-A91BE750020E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AB90E5-1977-49E2-B373-92BA9A5DAF9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5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DCC0C3-E31E-46D3-9191-A91BE750020E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AB90E5-1977-49E2-B373-92BA9A5DAF9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3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DCC0C3-E31E-46D3-9191-A91BE750020E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AB90E5-1977-49E2-B373-92BA9A5DAF9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1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DCC0C3-E31E-46D3-9191-A91BE750020E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AB90E5-1977-49E2-B373-92BA9A5DAF9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01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2508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-9525" y="6475495"/>
            <a:ext cx="12201525" cy="0"/>
          </a:xfrm>
          <a:prstGeom prst="line">
            <a:avLst/>
          </a:prstGeom>
          <a:ln w="63500">
            <a:solidFill>
              <a:srgbClr val="2084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01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15279"/>
            <a:ext cx="12192000" cy="37395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50587" y="1431515"/>
            <a:ext cx="7082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3600" dirty="0" smtClean="0">
                <a:solidFill>
                  <a:srgbClr val="1E6E9E"/>
                </a:solidFill>
                <a:latin typeface="Impact" panose="020B0806030902050204" pitchFamily="34" charset="0"/>
              </a:rPr>
              <a:t>PERCHE’ ISCRIVERSI </a:t>
            </a:r>
          </a:p>
          <a:p>
            <a:pPr algn="r"/>
            <a:r>
              <a:rPr lang="it-IT" sz="3600" dirty="0" smtClean="0">
                <a:solidFill>
                  <a:schemeClr val="bg1"/>
                </a:solidFill>
                <a:latin typeface="Impact" panose="020B0806030902050204" pitchFamily="34" charset="0"/>
              </a:rPr>
              <a:t>AD UN ISTITUTO PROFESSIONALE</a:t>
            </a:r>
            <a:endParaRPr 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690" y="4162925"/>
            <a:ext cx="4916322" cy="19659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73500" y="4413243"/>
            <a:ext cx="45400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smtClean="0">
                <a:solidFill>
                  <a:srgbClr val="1E6E9E"/>
                </a:solidFill>
                <a:latin typeface="Impact" panose="020B0806030902050204" pitchFamily="34" charset="0"/>
              </a:rPr>
              <a:t>UNA RIFORMA PER IL FUTURO: COSA CAMBIA DAL 2018/2019</a:t>
            </a:r>
            <a:endParaRPr lang="en-US" sz="3200" dirty="0">
              <a:solidFill>
                <a:srgbClr val="1E6E9E"/>
              </a:solidFill>
              <a:latin typeface="Impact" panose="020B080603090205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0" y="4315327"/>
            <a:ext cx="1384719" cy="136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62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92946" y="2604041"/>
            <a:ext cx="3811941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u="sng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ISTITUTO </a:t>
            </a:r>
            <a:r>
              <a:rPr lang="it-IT" sz="2000" b="1" u="sng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PROFESSIONALE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DIPLOMA </a:t>
            </a: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QUINQUENNALE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ISTRUZIONE </a:t>
            </a: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TERZIARIA</a:t>
            </a:r>
            <a:endParaRPr lang="it-I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7705" y="1479644"/>
            <a:ext cx="40735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>
                <a:solidFill>
                  <a:srgbClr val="1E6E9E"/>
                </a:solidFill>
                <a:latin typeface="Impact" panose="020B0806030902050204" pitchFamily="34" charset="0"/>
              </a:rPr>
              <a:t>I POSSIBILI PERCORSI</a:t>
            </a:r>
            <a:endParaRPr lang="en-US" sz="3600" dirty="0">
              <a:solidFill>
                <a:srgbClr val="1E6E9E"/>
              </a:solidFill>
              <a:latin typeface="Impact" panose="020B080603090205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42125" y="5418738"/>
            <a:ext cx="1878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(ITS, Universita’)</a:t>
            </a:r>
          </a:p>
        </p:txBody>
      </p:sp>
      <p:sp>
        <p:nvSpPr>
          <p:cNvPr id="4" name="Rectangle 3"/>
          <p:cNvSpPr/>
          <p:nvPr/>
        </p:nvSpPr>
        <p:spPr>
          <a:xfrm>
            <a:off x="5904797" y="4502212"/>
            <a:ext cx="28954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MONDO DEL LAVORO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5499" y="2853035"/>
            <a:ext cx="38976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QUALIFICA </a:t>
            </a: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TRIENNALE</a:t>
            </a:r>
          </a:p>
          <a:p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DIPLOMA QUADRIENNALE</a:t>
            </a:r>
          </a:p>
          <a:p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IFTS         </a:t>
            </a:r>
            <a:endParaRPr lang="it-I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43372" y="2019466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IeFP 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932752" y="2796235"/>
            <a:ext cx="867023" cy="3943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048000" y="3105150"/>
            <a:ext cx="0" cy="5810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048000" y="4321297"/>
            <a:ext cx="0" cy="5810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6" idx="3"/>
          </p:cNvCxnSpPr>
          <p:nvPr/>
        </p:nvCxnSpPr>
        <p:spPr>
          <a:xfrm flipH="1">
            <a:off x="5004887" y="3512303"/>
            <a:ext cx="794889" cy="5228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932752" y="4212656"/>
            <a:ext cx="867023" cy="3943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352501" y="3828811"/>
            <a:ext cx="0" cy="5810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560924" y="4784471"/>
            <a:ext cx="1238851" cy="4439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381750" y="2514600"/>
            <a:ext cx="165735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8896102" y="2428695"/>
            <a:ext cx="867023" cy="5228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648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37705" y="2856863"/>
            <a:ext cx="9557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GLI ISTITUTI PROFESSIONALI COME SCUOLE TERRITORIALI PER L’INNOVAZIONE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37705" y="3641057"/>
            <a:ext cx="10499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GLI ISTITUTI PROFESSIONALI COME REALE OPPORTUNITA’ PER IL MONDO DEL LAVORO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37705" y="4425251"/>
            <a:ext cx="8112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GLI ISTITUTI PROFESSIONALI PER LO SVILUPPO DEL MADE IN ITALY</a:t>
            </a:r>
            <a:endParaRPr lang="it-IT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37705" y="1479644"/>
            <a:ext cx="80685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>
                <a:solidFill>
                  <a:srgbClr val="1E6E9E"/>
                </a:solidFill>
                <a:latin typeface="Impact" panose="020B0806030902050204" pitchFamily="34" charset="0"/>
              </a:rPr>
              <a:t>PER UNA NUOVA ISTRUZIONE PROFESSIONALE</a:t>
            </a:r>
            <a:endParaRPr lang="en-US" sz="3600" dirty="0">
              <a:solidFill>
                <a:srgbClr val="1E6E9E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229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37705" y="2600191"/>
            <a:ext cx="5457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Gli indirizzi di studio si rinnovano, grazie a:</a:t>
            </a:r>
          </a:p>
        </p:txBody>
      </p:sp>
      <p:sp>
        <p:nvSpPr>
          <p:cNvPr id="7" name="Rectangle 6"/>
          <p:cNvSpPr/>
          <p:nvPr/>
        </p:nvSpPr>
        <p:spPr>
          <a:xfrm>
            <a:off x="1192946" y="3125406"/>
            <a:ext cx="999568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Profili di uscita spendibili sul mercato del lavoro anche a medio e lungo </a:t>
            </a: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Massima </a:t>
            </a: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attenzione per i settori produttivi caratterizzanti il Made in Italy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Distribuzione </a:t>
            </a: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equilibrata delle attività e degli insegnamenti tra area </a:t>
            </a:r>
            <a:b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 </a:t>
            </a: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istruzione generale e area di indirizzo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37705" y="1479644"/>
            <a:ext cx="30476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>
                <a:solidFill>
                  <a:srgbClr val="1E6E9E"/>
                </a:solidFill>
                <a:latin typeface="Impact" panose="020B0806030902050204" pitchFamily="34" charset="0"/>
              </a:rPr>
              <a:t>NUOVI INDIRIZZI</a:t>
            </a:r>
            <a:endParaRPr lang="en-US" sz="3600" dirty="0">
              <a:solidFill>
                <a:srgbClr val="1E6E9E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768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0356" y="2095751"/>
            <a:ext cx="8323754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Agricoltura</a:t>
            </a: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sviluppo rurale, </a:t>
            </a: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valorizzazione </a:t>
            </a: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dei prodotti del </a:t>
            </a: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territorio </a:t>
            </a:r>
          </a:p>
          <a:p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</a:t>
            </a: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gestione delle risorse forestali e </a:t>
            </a: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montane</a:t>
            </a:r>
          </a:p>
          <a:p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Pesca </a:t>
            </a: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commerciale e produzioni ittiche</a:t>
            </a:r>
          </a:p>
          <a:p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Industria </a:t>
            </a: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Artigianato per il Made in Italy</a:t>
            </a:r>
          </a:p>
          <a:p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Manutenzione </a:t>
            </a: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assistenza tecnica</a:t>
            </a:r>
          </a:p>
          <a:p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Gestione delle acque e risanamento </a:t>
            </a: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ambientale</a:t>
            </a:r>
          </a:p>
          <a:p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Servizi commerciali</a:t>
            </a:r>
          </a:p>
          <a:p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Enogastronomia e ospitalità alberghiera</a:t>
            </a:r>
          </a:p>
          <a:p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Servizi culturali e dello spettacolo</a:t>
            </a:r>
          </a:p>
          <a:p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Servizi per la sanità e l’assistenza sociale</a:t>
            </a:r>
          </a:p>
          <a:p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Arti ausiliarie delle professioni sanitarie: </a:t>
            </a:r>
            <a:r>
              <a:rPr lang="it-IT" sz="20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odontotecnico</a:t>
            </a:r>
          </a:p>
          <a:p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Arti </a:t>
            </a: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ausiliarie delle professioni sanitarie</a:t>
            </a:r>
            <a:r>
              <a:rPr lang="it-IT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it-IT" sz="2000" u="sng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ottico</a:t>
            </a:r>
            <a:endParaRPr lang="it-I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37705" y="1479644"/>
            <a:ext cx="30476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>
                <a:solidFill>
                  <a:srgbClr val="1E6E9E"/>
                </a:solidFill>
                <a:latin typeface="Impact" panose="020B0806030902050204" pitchFamily="34" charset="0"/>
              </a:rPr>
              <a:t>NUOVI INDIRIZZI</a:t>
            </a:r>
            <a:endParaRPr lang="en-US" sz="3600" dirty="0">
              <a:solidFill>
                <a:srgbClr val="1E6E9E"/>
              </a:solidFill>
              <a:latin typeface="Impact" panose="020B080603090205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06419" y="2097215"/>
            <a:ext cx="498918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a)</a:t>
            </a:r>
          </a:p>
          <a:p>
            <a:pPr algn="r"/>
            <a:endParaRPr lang="it-IT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b)</a:t>
            </a:r>
            <a:endParaRPr lang="it-I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c)</a:t>
            </a:r>
          </a:p>
          <a:p>
            <a:pPr algn="r"/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d)</a:t>
            </a:r>
          </a:p>
          <a:p>
            <a:pPr algn="r"/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e)</a:t>
            </a:r>
          </a:p>
          <a:p>
            <a:pPr algn="r"/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f)</a:t>
            </a:r>
          </a:p>
          <a:p>
            <a:pPr algn="r"/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g)</a:t>
            </a:r>
          </a:p>
          <a:p>
            <a:pPr algn="r"/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h)</a:t>
            </a:r>
          </a:p>
          <a:p>
            <a:pPr algn="r"/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i)</a:t>
            </a:r>
          </a:p>
          <a:p>
            <a:pPr algn="r"/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l)</a:t>
            </a:r>
          </a:p>
          <a:p>
            <a:pPr algn="r"/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m)</a:t>
            </a:r>
            <a:endParaRPr lang="it-I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417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7705" y="1231994"/>
            <a:ext cx="3969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 smtClean="0">
                <a:solidFill>
                  <a:srgbClr val="1E6E9E"/>
                </a:solidFill>
                <a:latin typeface="Impact" panose="020B0806030902050204" pitchFamily="34" charset="0"/>
              </a:rPr>
              <a:t>NUOVI QUADRI ORARI</a:t>
            </a:r>
            <a:endParaRPr lang="en-US" sz="3600" dirty="0">
              <a:solidFill>
                <a:srgbClr val="1E6E9E"/>
              </a:solidFill>
              <a:latin typeface="Impact" panose="020B080603090205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1558" y="2070906"/>
            <a:ext cx="3375642" cy="440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D.P.R. 87/2010</a:t>
            </a:r>
          </a:p>
        </p:txBody>
      </p:sp>
      <p:sp>
        <p:nvSpPr>
          <p:cNvPr id="6" name="Rectangle 5"/>
          <p:cNvSpPr/>
          <p:nvPr/>
        </p:nvSpPr>
        <p:spPr>
          <a:xfrm>
            <a:off x="891558" y="2658083"/>
            <a:ext cx="430887" cy="172324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 dirty="0">
              <a:solidFill>
                <a:srgbClr val="0000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1558" y="2658083"/>
            <a:ext cx="430887" cy="172324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1° BIENNIO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76088" y="2658083"/>
            <a:ext cx="1148013" cy="1723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Area di istruzione generale</a:t>
            </a:r>
          </a:p>
          <a:p>
            <a:pPr algn="ctr"/>
            <a:r>
              <a:rPr lang="it-IT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1320 </a:t>
            </a:r>
            <a:r>
              <a:rPr lang="it-IT" sz="1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</a:p>
          <a:p>
            <a:pPr algn="ctr"/>
            <a:endParaRPr lang="it-IT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it-IT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 </a:t>
            </a:r>
            <a:r>
              <a:rPr lang="it-IT" sz="1200" b="1" dirty="0" smtClean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discipline</a:t>
            </a:r>
            <a:endParaRPr lang="it-IT" sz="1200" b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91558" y="4481064"/>
            <a:ext cx="430887" cy="172324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 dirty="0">
              <a:solidFill>
                <a:srgbClr val="0000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1558" y="4481064"/>
            <a:ext cx="430887" cy="172324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TRIENNIO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76088" y="4481064"/>
            <a:ext cx="1148013" cy="1723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Area di istruzione </a:t>
            </a:r>
            <a:r>
              <a:rPr lang="it-IT" sz="1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generale</a:t>
            </a:r>
          </a:p>
          <a:p>
            <a:pPr algn="ctr"/>
            <a:r>
              <a:rPr lang="it-IT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1485 h</a:t>
            </a:r>
          </a:p>
          <a:p>
            <a:pPr algn="ctr"/>
            <a:endParaRPr lang="it-IT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it-IT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 discipline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19187" y="2658083"/>
            <a:ext cx="1148013" cy="1723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Area di </a:t>
            </a:r>
            <a:r>
              <a:rPr lang="it-IT" sz="1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indirizzo</a:t>
            </a:r>
          </a:p>
          <a:p>
            <a:pPr algn="ctr"/>
            <a:endParaRPr lang="it-IT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it-IT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792 </a:t>
            </a:r>
            <a:r>
              <a:rPr lang="it-IT" sz="1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</a:p>
          <a:p>
            <a:pPr algn="ctr"/>
            <a:endParaRPr lang="it-IT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it-IT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 5 a 7 discipline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119187" y="4481064"/>
            <a:ext cx="1148013" cy="1723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Area di </a:t>
            </a:r>
            <a:r>
              <a:rPr lang="it-IT" sz="1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indirizzo</a:t>
            </a:r>
          </a:p>
          <a:p>
            <a:pPr algn="ctr"/>
            <a:endParaRPr lang="it-IT" sz="20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it-IT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1683 h</a:t>
            </a:r>
          </a:p>
          <a:p>
            <a:pPr algn="ctr"/>
            <a:endParaRPr lang="it-IT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it-IT" sz="1200" b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 4 a 7 discipline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857750" y="3154703"/>
            <a:ext cx="1473788" cy="730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4857750" y="4977684"/>
            <a:ext cx="1473788" cy="730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922088" y="2070906"/>
            <a:ext cx="3375642" cy="440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 Lgs. 61/2017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922088" y="2658083"/>
            <a:ext cx="430887" cy="172324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 dirty="0">
              <a:solidFill>
                <a:srgbClr val="0000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22088" y="2658083"/>
            <a:ext cx="430887" cy="172324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1° BIENNIO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706618" y="2658084"/>
            <a:ext cx="1148013" cy="17232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Area di istruzione generale</a:t>
            </a:r>
          </a:p>
          <a:p>
            <a:pPr algn="ctr"/>
            <a:r>
              <a:rPr lang="it-IT" sz="2000" b="1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1188 </a:t>
            </a:r>
            <a:r>
              <a:rPr lang="it-IT" sz="1400" b="1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</a:p>
          <a:p>
            <a:pPr algn="ctr"/>
            <a:endParaRPr lang="it-IT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it-IT" sz="12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assi culturali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922088" y="4481064"/>
            <a:ext cx="430887" cy="172324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 dirty="0">
              <a:solidFill>
                <a:srgbClr val="0000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22088" y="4481064"/>
            <a:ext cx="430887" cy="172324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TRIENNIO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706618" y="4481064"/>
            <a:ext cx="1148013" cy="17232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Area di istruzione </a:t>
            </a:r>
            <a:r>
              <a:rPr lang="it-IT" sz="1400" b="1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generale</a:t>
            </a:r>
          </a:p>
          <a:p>
            <a:pPr algn="ctr"/>
            <a:r>
              <a:rPr lang="it-IT" sz="2000" b="1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1386 h</a:t>
            </a:r>
          </a:p>
          <a:p>
            <a:pPr algn="ctr"/>
            <a:endParaRPr lang="it-IT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it-IT" sz="12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assi culturali</a:t>
            </a:r>
          </a:p>
        </p:txBody>
      </p:sp>
      <p:sp>
        <p:nvSpPr>
          <p:cNvPr id="39" name="Rectangle 38"/>
          <p:cNvSpPr/>
          <p:nvPr/>
        </p:nvSpPr>
        <p:spPr>
          <a:xfrm>
            <a:off x="9149717" y="2658084"/>
            <a:ext cx="1148013" cy="17232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Area di </a:t>
            </a:r>
            <a:r>
              <a:rPr lang="it-IT" sz="1400" b="1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indirizzo</a:t>
            </a:r>
          </a:p>
          <a:p>
            <a:pPr algn="ctr"/>
            <a:endParaRPr lang="it-IT" sz="1400" b="1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it-IT" sz="2000" b="1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924 </a:t>
            </a:r>
            <a:r>
              <a:rPr lang="it-IT" sz="1400" b="1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endParaRPr lang="it-IT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it-IT" sz="12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 scient./tecn.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149717" y="4481064"/>
            <a:ext cx="1148013" cy="17232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Area di </a:t>
            </a:r>
            <a:r>
              <a:rPr lang="it-IT" sz="1400" b="1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indirizzo</a:t>
            </a:r>
          </a:p>
          <a:p>
            <a:pPr algn="ctr"/>
            <a:endParaRPr lang="it-IT" sz="1400" b="1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it-IT" sz="2000" b="1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1782 h</a:t>
            </a:r>
            <a:endParaRPr lang="it-IT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it-IT" sz="12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 scient./tecn.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0503488" y="2658083"/>
            <a:ext cx="710567" cy="172324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 dirty="0">
              <a:solidFill>
                <a:srgbClr val="0000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503488" y="2658083"/>
            <a:ext cx="738664" cy="172324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 cui 264 h personalizzazione apprendimenti</a:t>
            </a:r>
          </a:p>
        </p:txBody>
      </p:sp>
    </p:spTree>
    <p:extLst>
      <p:ext uri="{BB962C8B-B14F-4D97-AF65-F5344CB8AC3E}">
        <p14:creationId xmlns:p14="http://schemas.microsoft.com/office/powerpoint/2010/main" val="4045543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92946" y="2604041"/>
            <a:ext cx="9509334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MENO </a:t>
            </a: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DISCIPLINE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PIU’ LABORATORI E PIU’ </a:t>
            </a: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COMPRESENZE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BIENNIO UNITARIO PER RAGGIUNGERE GLI OBIETTIVI </a:t>
            </a: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FONDAMENTALI </a:t>
            </a:r>
            <a:b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DELL’OBBLIGO </a:t>
            </a: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 ISTRUZIONE E PER CREARE </a:t>
            </a: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</a:t>
            </a: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BASI </a:t>
            </a: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 </a:t>
            </a: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UNA FORMAZIONE </a:t>
            </a: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PROFESSIONALIZZANTE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TRIENNIO PER CONSOLIDARE, APPROFONDIRE, </a:t>
            </a: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SPECIALIZZARE </a:t>
            </a:r>
            <a:b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</a:t>
            </a: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COMPETENZE, ABILITA’ E </a:t>
            </a: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CONOSCENZE</a:t>
            </a:r>
            <a:endParaRPr lang="it-I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7705" y="1479644"/>
            <a:ext cx="57258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>
                <a:solidFill>
                  <a:srgbClr val="1E6E9E"/>
                </a:solidFill>
                <a:latin typeface="Impact" panose="020B0806030902050204" pitchFamily="34" charset="0"/>
              </a:rPr>
              <a:t>UN NUOVO MODELLO DIDATTICO</a:t>
            </a:r>
            <a:endParaRPr lang="en-US" sz="3600" dirty="0">
              <a:solidFill>
                <a:srgbClr val="1E6E9E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068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92946" y="2122781"/>
            <a:ext cx="10236520" cy="4093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UNA DIDATTICA PER COMPETENZE BASATA SULLE UNITA’ </a:t>
            </a: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 </a:t>
            </a: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APPRENDIMENTO </a:t>
            </a: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 </a:t>
            </a: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VALORIZZA LE COMPETENZE </a:t>
            </a: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 </a:t>
            </a: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CIASCUN ALUNNO PUO’ AVERE ACQUISITO </a:t>
            </a: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ANCHE </a:t>
            </a: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CONTESTI NON </a:t>
            </a: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SCOLASTICI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UNA DIDATTICA CHE PRIVILEGIA L’ESPERIENZA </a:t>
            </a: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LABORATORIALE E </a:t>
            </a: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</a:t>
            </a: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CONTESTI </a:t>
            </a:r>
            <a:b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OPERATIVI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UNA DIDATTICA PERSONALIZZATA CON IL PROGETTO FORMATIVO </a:t>
            </a: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INDIVIDUALE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SONO DISPONIBILI FINO A 264  ORE NEL BIENNIO PER PERSONALIZZARE </a:t>
            </a: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</a:t>
            </a: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PERCORSO DI </a:t>
            </a: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CIASCUNO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TUTTI GLI STUDENTI SONO SEGUITI GRAZIE AD ATTIVITA’ DI </a:t>
            </a: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TUTORAGGIO</a:t>
            </a:r>
            <a:endParaRPr lang="it-I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7705" y="1479644"/>
            <a:ext cx="57258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>
                <a:solidFill>
                  <a:srgbClr val="1E6E9E"/>
                </a:solidFill>
                <a:latin typeface="Impact" panose="020B0806030902050204" pitchFamily="34" charset="0"/>
              </a:rPr>
              <a:t>UN NUOVO MODELLO DIDATTICO</a:t>
            </a:r>
            <a:endParaRPr lang="en-US" sz="3600" dirty="0">
              <a:solidFill>
                <a:srgbClr val="1E6E9E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893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92946" y="2604041"/>
            <a:ext cx="816960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PIU’ FLESSIBILITA</a:t>
            </a: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POSSIBILITA’ DI PASSAGGIO TRA I </a:t>
            </a: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SISTEMI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POSSIBILITA’ DI CONSEGUIRE UNA QUALIFICA TRIENNALE </a:t>
            </a: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</a:t>
            </a: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DIPLOMA </a:t>
            </a: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QUADRIENNALE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CORRELAZIONI CON I TERRITORI E CON IL MONDO DEL </a:t>
            </a: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LAVORO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SPENDIBILITA</a:t>
            </a: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 DEL TITOLO DI </a:t>
            </a: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STUDIO</a:t>
            </a:r>
            <a:endParaRPr lang="it-I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7705" y="1479644"/>
            <a:ext cx="46786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>
                <a:solidFill>
                  <a:srgbClr val="1E6E9E"/>
                </a:solidFill>
                <a:latin typeface="Impact" panose="020B0806030902050204" pitchFamily="34" charset="0"/>
              </a:rPr>
              <a:t>MAGGIORI OPPORTUNITA’</a:t>
            </a:r>
            <a:endParaRPr lang="en-US" sz="3600" dirty="0">
              <a:solidFill>
                <a:srgbClr val="1E6E9E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585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92946" y="3141448"/>
            <a:ext cx="947355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 UNA SOLIDA BASE DI ISTRUZIONE </a:t>
            </a: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 COMPETENZE TECNICHE,  SCIENTIFICHE, TECNOLOGICO DIGITALI  </a:t>
            </a: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</a:t>
            </a: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OPERATIVE  CHE GLI PERMETTONO DI INSERIRSI </a:t>
            </a: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</a:t>
            </a: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CONTESTI PROFESSIONALI COLLEGATI ALL’INDIRIZZO DI STUDIO </a:t>
            </a:r>
            <a:r>
              <a:rPr lang="it-IT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SCELTO</a:t>
            </a:r>
            <a:endParaRPr lang="it-I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7705" y="1479644"/>
            <a:ext cx="100289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>
                <a:solidFill>
                  <a:srgbClr val="1E6E9E"/>
                </a:solidFill>
                <a:latin typeface="Impact" panose="020B0806030902050204" pitchFamily="34" charset="0"/>
              </a:rPr>
              <a:t>ALLA FINE DEL PERCOSO DI ISTRUZIONE PROFESSIONALE, </a:t>
            </a:r>
            <a:endParaRPr lang="it-IT" sz="3600" dirty="0" smtClean="0">
              <a:solidFill>
                <a:srgbClr val="1E6E9E"/>
              </a:solidFill>
              <a:latin typeface="Impact" panose="020B0806030902050204" pitchFamily="34" charset="0"/>
            </a:endParaRPr>
          </a:p>
          <a:p>
            <a:r>
              <a:rPr lang="it-IT" sz="3600" dirty="0" smtClean="0">
                <a:solidFill>
                  <a:srgbClr val="1E6E9E"/>
                </a:solidFill>
                <a:latin typeface="Impact" panose="020B0806030902050204" pitchFamily="34" charset="0"/>
              </a:rPr>
              <a:t>IL </a:t>
            </a:r>
            <a:r>
              <a:rPr lang="it-IT" sz="3600" dirty="0">
                <a:solidFill>
                  <a:srgbClr val="1E6E9E"/>
                </a:solidFill>
                <a:latin typeface="Impact" panose="020B0806030902050204" pitchFamily="34" charset="0"/>
              </a:rPr>
              <a:t>DIPLOMATO:</a:t>
            </a:r>
            <a:endParaRPr lang="en-US" sz="3600" dirty="0">
              <a:solidFill>
                <a:srgbClr val="1E6E9E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700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398</Words>
  <Application>Microsoft Office PowerPoint</Application>
  <PresentationFormat>Widescreen</PresentationFormat>
  <Paragraphs>130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Impact</vt:lpstr>
      <vt:lpstr>Calibri</vt:lpstr>
      <vt:lpstr>Open Sans</vt:lpstr>
      <vt:lpstr>Open Sans Semibold</vt:lpstr>
      <vt:lpstr>Arial</vt:lpstr>
      <vt:lpstr>Calibri Light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 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D'Orazio, Fabrizio</dc:creator>
  <cp:lastModifiedBy>portsind</cp:lastModifiedBy>
  <cp:revision>19</cp:revision>
  <dcterms:created xsi:type="dcterms:W3CDTF">2018-01-19T13:43:00Z</dcterms:created>
  <dcterms:modified xsi:type="dcterms:W3CDTF">2018-01-29T18:57:22Z</dcterms:modified>
</cp:coreProperties>
</file>